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bin" ContentType="application/vnd.openxmlformats-officedocument.oleObject"/>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Default Extension="jpeg" ContentType="image/jpeg"/>
  <Override PartName="/ppt/slideLayouts/slideLayout3.xml" ContentType="application/vnd.openxmlformats-officedocument.presentationml.slideLayout+xml"/>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tags/tag1.xml" ContentType="application/vnd.openxmlformats-officedocument.presentationml.tags+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slideLayouts/slideLayout10.xml" ContentType="application/vnd.openxmlformats-officedocument.presentationml.slideLayout+xml"/>
  <Default Extension="gif" ContentType="image/gif"/>
  <Override PartName="/ppt/notesSlides/notesSlide8.xml" ContentType="application/vnd.openxmlformats-officedocument.presentationml.notesSlide+xml"/>
  <Default Extension="vml" ContentType="application/vnd.openxmlformats-officedocument.vmlDrawing"/>
  <Override PartName="/ppt/notesSlides/notesSlide1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0" r:id="rId1"/>
  </p:sldMasterIdLst>
  <p:notesMasterIdLst>
    <p:notesMasterId r:id="rId43"/>
  </p:notesMasterIdLst>
  <p:handoutMasterIdLst>
    <p:handoutMasterId r:id="rId44"/>
  </p:handoutMasterIdLst>
  <p:sldIdLst>
    <p:sldId id="256" r:id="rId2"/>
    <p:sldId id="314" r:id="rId3"/>
    <p:sldId id="313" r:id="rId4"/>
    <p:sldId id="325" r:id="rId5"/>
    <p:sldId id="326" r:id="rId6"/>
    <p:sldId id="327" r:id="rId7"/>
    <p:sldId id="324" r:id="rId8"/>
    <p:sldId id="260" r:id="rId9"/>
    <p:sldId id="330" r:id="rId10"/>
    <p:sldId id="261" r:id="rId11"/>
    <p:sldId id="268" r:id="rId12"/>
    <p:sldId id="318" r:id="rId13"/>
    <p:sldId id="271" r:id="rId14"/>
    <p:sldId id="272" r:id="rId15"/>
    <p:sldId id="319" r:id="rId16"/>
    <p:sldId id="320" r:id="rId17"/>
    <p:sldId id="321" r:id="rId18"/>
    <p:sldId id="278" r:id="rId19"/>
    <p:sldId id="295" r:id="rId20"/>
    <p:sldId id="291" r:id="rId21"/>
    <p:sldId id="280" r:id="rId22"/>
    <p:sldId id="281" r:id="rId23"/>
    <p:sldId id="282" r:id="rId24"/>
    <p:sldId id="296" r:id="rId25"/>
    <p:sldId id="328" r:id="rId26"/>
    <p:sldId id="292" r:id="rId27"/>
    <p:sldId id="294" r:id="rId28"/>
    <p:sldId id="300" r:id="rId29"/>
    <p:sldId id="309" r:id="rId30"/>
    <p:sldId id="297" r:id="rId31"/>
    <p:sldId id="301" r:id="rId32"/>
    <p:sldId id="304" r:id="rId33"/>
    <p:sldId id="305" r:id="rId34"/>
    <p:sldId id="306" r:id="rId35"/>
    <p:sldId id="308" r:id="rId36"/>
    <p:sldId id="310" r:id="rId37"/>
    <p:sldId id="283" r:id="rId38"/>
    <p:sldId id="298" r:id="rId39"/>
    <p:sldId id="285" r:id="rId40"/>
    <p:sldId id="286" r:id="rId41"/>
    <p:sldId id="287" r:id="rId42"/>
  </p:sldIdLst>
  <p:sldSz cx="9144000" cy="6858000" type="screen4x3"/>
  <p:notesSz cx="6858000" cy="9199563"/>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p:scale>
          <a:sx n="70" d="100"/>
          <a:sy n="70" d="100"/>
        </p:scale>
        <p:origin x="-510" y="12"/>
      </p:cViewPr>
      <p:guideLst>
        <p:guide orient="horz" pos="2160"/>
        <p:guide pos="2880"/>
      </p:guideLst>
    </p:cSldViewPr>
  </p:slideViewPr>
  <p:notesTextViewPr>
    <p:cViewPr>
      <p:scale>
        <a:sx n="100" d="100"/>
        <a:sy n="100" d="100"/>
      </p:scale>
      <p:origin x="0" y="0"/>
    </p:cViewPr>
  </p:notesTextViewPr>
  <p:sorterViewPr>
    <p:cViewPr>
      <p:scale>
        <a:sx n="66" d="100"/>
        <a:sy n="66" d="100"/>
      </p:scale>
      <p:origin x="0" y="4194"/>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notesMaster" Target="notesMasters/notesMaster1.xml"/><Relationship Id="rId48"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0.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60375"/>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60375"/>
          </a:xfrm>
          <a:prstGeom prst="rect">
            <a:avLst/>
          </a:prstGeom>
        </p:spPr>
        <p:txBody>
          <a:bodyPr vert="horz" lIns="91440" tIns="45720" rIns="91440" bIns="45720" rtlCol="0"/>
          <a:lstStyle>
            <a:lvl1pPr algn="r">
              <a:defRPr sz="1200"/>
            </a:lvl1pPr>
          </a:lstStyle>
          <a:p>
            <a:fld id="{33E9F11B-9353-48F2-B193-7F76747A3153}" type="datetimeFigureOut">
              <a:rPr lang="en-US" smtClean="0"/>
              <a:pPr/>
              <a:t>10/7/2010</a:t>
            </a:fld>
            <a:endParaRPr lang="en-US"/>
          </a:p>
        </p:txBody>
      </p:sp>
      <p:sp>
        <p:nvSpPr>
          <p:cNvPr id="4" name="Footer Placeholder 3"/>
          <p:cNvSpPr>
            <a:spLocks noGrp="1"/>
          </p:cNvSpPr>
          <p:nvPr>
            <p:ph type="ftr" sz="quarter" idx="2"/>
          </p:nvPr>
        </p:nvSpPr>
        <p:spPr>
          <a:xfrm>
            <a:off x="0" y="8737600"/>
            <a:ext cx="2971800" cy="460375"/>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737600"/>
            <a:ext cx="2971800" cy="460375"/>
          </a:xfrm>
          <a:prstGeom prst="rect">
            <a:avLst/>
          </a:prstGeom>
        </p:spPr>
        <p:txBody>
          <a:bodyPr vert="horz" lIns="91440" tIns="45720" rIns="91440" bIns="45720" rtlCol="0" anchor="b"/>
          <a:lstStyle>
            <a:lvl1pPr algn="r">
              <a:defRPr sz="1200"/>
            </a:lvl1pPr>
          </a:lstStyle>
          <a:p>
            <a:fld id="{C1CC1C82-1919-432B-80B8-8377ABA3C769}" type="slidenum">
              <a:rPr lang="en-US" smtClean="0"/>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997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9978"/>
          </a:xfrm>
          <a:prstGeom prst="rect">
            <a:avLst/>
          </a:prstGeom>
        </p:spPr>
        <p:txBody>
          <a:bodyPr vert="horz" lIns="91440" tIns="45720" rIns="91440" bIns="45720" rtlCol="0"/>
          <a:lstStyle>
            <a:lvl1pPr algn="r">
              <a:defRPr sz="1200"/>
            </a:lvl1pPr>
          </a:lstStyle>
          <a:p>
            <a:fld id="{DC9283B5-EC5C-4DE8-8EED-F3DF455C19FC}" type="datetimeFigureOut">
              <a:rPr lang="en-US" smtClean="0"/>
              <a:pPr/>
              <a:t>10/7/2010</a:t>
            </a:fld>
            <a:endParaRPr lang="en-US"/>
          </a:p>
        </p:txBody>
      </p:sp>
      <p:sp>
        <p:nvSpPr>
          <p:cNvPr id="4" name="Slide Image Placeholder 3"/>
          <p:cNvSpPr>
            <a:spLocks noGrp="1" noRot="1" noChangeAspect="1"/>
          </p:cNvSpPr>
          <p:nvPr>
            <p:ph type="sldImg" idx="2"/>
          </p:nvPr>
        </p:nvSpPr>
        <p:spPr>
          <a:xfrm>
            <a:off x="1130300" y="690563"/>
            <a:ext cx="4597400" cy="3449637"/>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69793"/>
            <a:ext cx="5486400" cy="413980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737988"/>
            <a:ext cx="2971800" cy="459978"/>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737988"/>
            <a:ext cx="2971800" cy="459978"/>
          </a:xfrm>
          <a:prstGeom prst="rect">
            <a:avLst/>
          </a:prstGeom>
        </p:spPr>
        <p:txBody>
          <a:bodyPr vert="horz" lIns="91440" tIns="45720" rIns="91440" bIns="45720" rtlCol="0" anchor="b"/>
          <a:lstStyle>
            <a:lvl1pPr algn="r">
              <a:defRPr sz="1200"/>
            </a:lvl1pPr>
          </a:lstStyle>
          <a:p>
            <a:fld id="{2F103122-3074-4E5A-BC49-11E301EBC1A0}"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Make a name tag tent to display on your table. Fold a corner to make the tent stand better.</a:t>
            </a:r>
            <a:endParaRPr lang="en-US" dirty="0"/>
          </a:p>
        </p:txBody>
      </p:sp>
      <p:sp>
        <p:nvSpPr>
          <p:cNvPr id="4" name="Slide Number Placeholder 3"/>
          <p:cNvSpPr>
            <a:spLocks noGrp="1"/>
          </p:cNvSpPr>
          <p:nvPr>
            <p:ph type="sldNum" sz="quarter" idx="10"/>
          </p:nvPr>
        </p:nvSpPr>
        <p:spPr/>
        <p:txBody>
          <a:bodyPr/>
          <a:lstStyle/>
          <a:p>
            <a:fld id="{F89B0D27-9B7C-44E4-AD90-B674E221D97D}" type="slidenum">
              <a:rPr lang="en-US" smtClean="0"/>
              <a:pPr/>
              <a:t>2</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250" name="Rectangle 7"/>
          <p:cNvSpPr>
            <a:spLocks noGrp="1" noChangeArrowheads="1"/>
          </p:cNvSpPr>
          <p:nvPr>
            <p:ph type="sldNum" sz="quarter" idx="5"/>
          </p:nvPr>
        </p:nvSpPr>
        <p:spPr>
          <a:noFill/>
        </p:spPr>
        <p:txBody>
          <a:bodyPr/>
          <a:lstStyle/>
          <a:p>
            <a:fld id="{7EF16104-C6FA-424F-A408-A6017E94947D}" type="slidenum">
              <a:rPr lang="en-US"/>
              <a:pPr/>
              <a:t>23</a:t>
            </a:fld>
            <a:endParaRPr lang="en-US"/>
          </a:p>
        </p:txBody>
      </p:sp>
      <p:sp>
        <p:nvSpPr>
          <p:cNvPr id="181251" name="Rectangle 2"/>
          <p:cNvSpPr>
            <a:spLocks noGrp="1" noRot="1" noChangeAspect="1" noChangeArrowheads="1" noTextEdit="1"/>
          </p:cNvSpPr>
          <p:nvPr>
            <p:ph type="sldImg"/>
          </p:nvPr>
        </p:nvSpPr>
        <p:spPr>
          <a:xfrm>
            <a:off x="1130300" y="690563"/>
            <a:ext cx="4598988" cy="3451225"/>
          </a:xfrm>
          <a:ln/>
        </p:spPr>
      </p:sp>
      <p:sp>
        <p:nvSpPr>
          <p:cNvPr id="181252" name="Rectangle 3"/>
          <p:cNvSpPr>
            <a:spLocks noGrp="1" noChangeArrowheads="1"/>
          </p:cNvSpPr>
          <p:nvPr>
            <p:ph type="body" idx="1"/>
          </p:nvPr>
        </p:nvSpPr>
        <p:spPr>
          <a:noFill/>
          <a:ln/>
        </p:spPr>
        <p:txBody>
          <a:bodyPr/>
          <a:lstStyle/>
          <a:p>
            <a:pPr eaLnBrk="1" hangingPunct="1"/>
            <a:r>
              <a:rPr lang="en-US" altLang="en-US" sz="2400" dirty="0" smtClean="0"/>
              <a:t>No student should look at the task and say to themselves, : I guess I’m in the dumb group.”</a:t>
            </a:r>
          </a:p>
          <a:p>
            <a:pPr eaLnBrk="1" hangingPunct="1"/>
            <a:r>
              <a:rPr lang="en-US" altLang="en-US" sz="2400" dirty="0" smtClean="0"/>
              <a:t>The key to developing good tiered activities is to design them so that they are just above the level of the learner.  This helps students stretch and build from where they are. Challenging and supporting students at their levels of understanding will help them become successful learners.</a:t>
            </a:r>
            <a:endParaRPr lang="en-US" altLang="en-US" sz="2000" dirty="0" smtClean="0"/>
          </a:p>
          <a:p>
            <a:pPr eaLnBrk="1" hangingPunct="1"/>
            <a:endParaRPr lang="en-US" altLang="en-US" sz="2000" dirty="0" smtClean="0"/>
          </a:p>
          <a:p>
            <a:pPr eaLnBrk="1" hangingPunct="1"/>
            <a:endParaRPr lang="en-US" dirty="0"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We need to make sure we give our students time to talk</a:t>
            </a:r>
            <a:r>
              <a:rPr lang="en-US" baseline="0" dirty="0" smtClean="0"/>
              <a:t> and discuss what they are learning.</a:t>
            </a:r>
            <a:endParaRPr lang="en-US" dirty="0"/>
          </a:p>
        </p:txBody>
      </p:sp>
      <p:sp>
        <p:nvSpPr>
          <p:cNvPr id="4" name="Slide Number Placeholder 3"/>
          <p:cNvSpPr>
            <a:spLocks noGrp="1"/>
          </p:cNvSpPr>
          <p:nvPr>
            <p:ph type="sldNum" sz="quarter" idx="10"/>
          </p:nvPr>
        </p:nvSpPr>
        <p:spPr/>
        <p:txBody>
          <a:bodyPr/>
          <a:lstStyle/>
          <a:p>
            <a:fld id="{25027C17-0EB9-49E1-9D56-BF0A07C2BC62}" type="slidenum">
              <a:rPr lang="en-US" smtClean="0"/>
              <a:pPr/>
              <a:t>25</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7"/>
          <p:cNvSpPr>
            <a:spLocks noGrp="1" noChangeArrowheads="1"/>
          </p:cNvSpPr>
          <p:nvPr>
            <p:ph type="sldNum" sz="quarter" idx="5"/>
          </p:nvPr>
        </p:nvSpPr>
        <p:spPr>
          <a:noFill/>
        </p:spPr>
        <p:txBody>
          <a:bodyPr/>
          <a:lstStyle/>
          <a:p>
            <a:fld id="{CFE0F1FE-0023-4ED4-B85A-204FE9D1736B}" type="slidenum">
              <a:rPr lang="en-US"/>
              <a:pPr/>
              <a:t>31</a:t>
            </a:fld>
            <a:endParaRPr lang="en-US"/>
          </a:p>
        </p:txBody>
      </p:sp>
      <p:sp>
        <p:nvSpPr>
          <p:cNvPr id="38915" name="Rectangle 1026"/>
          <p:cNvSpPr>
            <a:spLocks noGrp="1" noRot="1" noChangeAspect="1" noChangeArrowheads="1" noTextEdit="1"/>
          </p:cNvSpPr>
          <p:nvPr>
            <p:ph type="sldImg"/>
          </p:nvPr>
        </p:nvSpPr>
        <p:spPr>
          <a:ln/>
        </p:spPr>
      </p:sp>
      <p:sp>
        <p:nvSpPr>
          <p:cNvPr id="38916" name="Rectangle 1027"/>
          <p:cNvSpPr>
            <a:spLocks noGrp="1" noChangeArrowheads="1"/>
          </p:cNvSpPr>
          <p:nvPr>
            <p:ph type="body" idx="1"/>
          </p:nvPr>
        </p:nvSpPr>
        <p:spPr>
          <a:noFill/>
          <a:ln/>
        </p:spPr>
        <p:txBody>
          <a:bodyPr/>
          <a:lstStyle/>
          <a:p>
            <a:pPr eaLnBrk="1" hangingPunct="1"/>
            <a:r>
              <a:rPr lang="en-US" smtClean="0"/>
              <a:t>Trainer will lead a discussion on the various reasons of why Cubing/Think Dots is an effective strategy for differentiated instruction. </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7"/>
          <p:cNvSpPr>
            <a:spLocks noGrp="1" noChangeArrowheads="1"/>
          </p:cNvSpPr>
          <p:nvPr>
            <p:ph type="sldNum" sz="quarter" idx="5"/>
          </p:nvPr>
        </p:nvSpPr>
        <p:spPr>
          <a:noFill/>
        </p:spPr>
        <p:txBody>
          <a:bodyPr/>
          <a:lstStyle/>
          <a:p>
            <a:fld id="{2CE22079-F43E-430A-A631-25D5D278FCAE}" type="slidenum">
              <a:rPr lang="en-US"/>
              <a:pPr/>
              <a:t>32</a:t>
            </a:fld>
            <a:endParaRPr lang="en-US"/>
          </a:p>
        </p:txBody>
      </p:sp>
      <p:sp>
        <p:nvSpPr>
          <p:cNvPr id="41987" name="Rectangle 1026"/>
          <p:cNvSpPr>
            <a:spLocks noGrp="1" noRot="1" noChangeAspect="1" noChangeArrowheads="1" noTextEdit="1"/>
          </p:cNvSpPr>
          <p:nvPr>
            <p:ph type="sldImg"/>
          </p:nvPr>
        </p:nvSpPr>
        <p:spPr>
          <a:ln/>
        </p:spPr>
      </p:sp>
      <p:sp>
        <p:nvSpPr>
          <p:cNvPr id="41988" name="Rectangle 1027"/>
          <p:cNvSpPr>
            <a:spLocks noGrp="1" noChangeArrowheads="1"/>
          </p:cNvSpPr>
          <p:nvPr>
            <p:ph type="body" idx="1"/>
          </p:nvPr>
        </p:nvSpPr>
        <p:spPr>
          <a:noFill/>
          <a:ln/>
        </p:spPr>
        <p:txBody>
          <a:bodyPr/>
          <a:lstStyle/>
          <a:p>
            <a:pPr eaLnBrk="1" hangingPunct="1"/>
            <a:r>
              <a:rPr lang="en-US" smtClean="0"/>
              <a:t>Trainer will discuss the example and make reference to the use of levels of questioning. </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p:spPr>
        <p:txBody>
          <a:bodyPr/>
          <a:lstStyle/>
          <a:p>
            <a:fld id="{B13A5E66-34F3-44D5-8F6C-F053D6DF9A3A}" type="slidenum">
              <a:rPr lang="en-US"/>
              <a:pPr/>
              <a:t>33</a:t>
            </a:fld>
            <a:endParaRPr lang="en-US"/>
          </a:p>
        </p:txBody>
      </p:sp>
      <p:sp>
        <p:nvSpPr>
          <p:cNvPr id="43011" name="Rectangle 2"/>
          <p:cNvSpPr>
            <a:spLocks noGrp="1" noRot="1" noChangeAspect="1" noChangeArrowheads="1" noTextEdit="1"/>
          </p:cNvSpPr>
          <p:nvPr>
            <p:ph type="sldImg"/>
          </p:nvPr>
        </p:nvSpPr>
        <p:spPr>
          <a:ln/>
        </p:spPr>
      </p:sp>
      <p:sp>
        <p:nvSpPr>
          <p:cNvPr id="43012" name="Rectangle 3"/>
          <p:cNvSpPr>
            <a:spLocks noGrp="1" noChangeArrowheads="1"/>
          </p:cNvSpPr>
          <p:nvPr>
            <p:ph type="body" idx="1"/>
          </p:nvPr>
        </p:nvSpPr>
        <p:spPr>
          <a:noFill/>
          <a:ln/>
        </p:spPr>
        <p:txBody>
          <a:bodyPr/>
          <a:lstStyle/>
          <a:p>
            <a:pPr eaLnBrk="1" hangingPunct="1"/>
            <a:r>
              <a:rPr lang="en-US" smtClean="0"/>
              <a:t>Continue with example.</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7"/>
          <p:cNvSpPr>
            <a:spLocks noGrp="1" noChangeArrowheads="1"/>
          </p:cNvSpPr>
          <p:nvPr>
            <p:ph type="sldNum" sz="quarter" idx="5"/>
          </p:nvPr>
        </p:nvSpPr>
        <p:spPr>
          <a:noFill/>
        </p:spPr>
        <p:txBody>
          <a:bodyPr/>
          <a:lstStyle/>
          <a:p>
            <a:fld id="{16819B66-448B-436F-94A4-50E14AA484F0}" type="slidenum">
              <a:rPr lang="en-US"/>
              <a:pPr/>
              <a:t>34</a:t>
            </a:fld>
            <a:endParaRPr lang="en-US"/>
          </a:p>
        </p:txBody>
      </p:sp>
      <p:sp>
        <p:nvSpPr>
          <p:cNvPr id="44035" name="Rectangle 1026"/>
          <p:cNvSpPr>
            <a:spLocks noGrp="1" noRot="1" noChangeAspect="1" noChangeArrowheads="1" noTextEdit="1"/>
          </p:cNvSpPr>
          <p:nvPr>
            <p:ph type="sldImg"/>
          </p:nvPr>
        </p:nvSpPr>
        <p:spPr>
          <a:ln/>
        </p:spPr>
      </p:sp>
      <p:sp>
        <p:nvSpPr>
          <p:cNvPr id="44036" name="Rectangle 1027"/>
          <p:cNvSpPr>
            <a:spLocks noGrp="1" noChangeArrowheads="1"/>
          </p:cNvSpPr>
          <p:nvPr>
            <p:ph type="body" idx="1"/>
          </p:nvPr>
        </p:nvSpPr>
        <p:spPr>
          <a:noFill/>
          <a:ln/>
        </p:spPr>
        <p:txBody>
          <a:bodyPr/>
          <a:lstStyle/>
          <a:p>
            <a:pPr eaLnBrk="1" hangingPunct="1"/>
            <a:r>
              <a:rPr lang="en-US" smtClean="0"/>
              <a:t>Continue with example.</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503CEAE-7EF1-4039-888F-5ED08A9566C8}" type="slidenum">
              <a:rPr lang="en-US"/>
              <a:pPr/>
              <a:t>39</a:t>
            </a:fld>
            <a:endParaRPr lang="en-US"/>
          </a:p>
        </p:txBody>
      </p:sp>
      <p:sp>
        <p:nvSpPr>
          <p:cNvPr id="25602" name="Rectangle 2"/>
          <p:cNvSpPr>
            <a:spLocks noGrp="1" noRot="1" noChangeAspect="1" noChangeArrowheads="1" noTextEdit="1"/>
          </p:cNvSpPr>
          <p:nvPr>
            <p:ph type="sldImg"/>
          </p:nvPr>
        </p:nvSpPr>
        <p:spPr>
          <a:ln/>
        </p:spPr>
      </p:sp>
      <p:sp>
        <p:nvSpPr>
          <p:cNvPr id="25603" name="Rectangle 3"/>
          <p:cNvSpPr>
            <a:spLocks noGrp="1" noChangeArrowheads="1"/>
          </p:cNvSpPr>
          <p:nvPr>
            <p:ph type="body" idx="1"/>
          </p:nvPr>
        </p:nvSpPr>
        <p:spPr/>
        <p:txBody>
          <a:bodyPr/>
          <a:lstStyle/>
          <a:p>
            <a:endParaRPr 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9682" name="Rectangle 7"/>
          <p:cNvSpPr>
            <a:spLocks noGrp="1" noChangeArrowheads="1"/>
          </p:cNvSpPr>
          <p:nvPr>
            <p:ph type="sldNum" sz="quarter" idx="5"/>
          </p:nvPr>
        </p:nvSpPr>
        <p:spPr>
          <a:noFill/>
        </p:spPr>
        <p:txBody>
          <a:bodyPr/>
          <a:lstStyle/>
          <a:p>
            <a:fld id="{EE67D606-4D8B-4D77-BF68-0166C37DAD5C}" type="slidenum">
              <a:rPr lang="en-US"/>
              <a:pPr/>
              <a:t>40</a:t>
            </a:fld>
            <a:endParaRPr lang="en-US"/>
          </a:p>
        </p:txBody>
      </p:sp>
      <p:sp>
        <p:nvSpPr>
          <p:cNvPr id="199683" name="Rectangle 2"/>
          <p:cNvSpPr>
            <a:spLocks noGrp="1" noRot="1" noChangeAspect="1" noChangeArrowheads="1" noTextEdit="1"/>
          </p:cNvSpPr>
          <p:nvPr>
            <p:ph type="sldImg"/>
          </p:nvPr>
        </p:nvSpPr>
        <p:spPr>
          <a:xfrm>
            <a:off x="1131888" y="690563"/>
            <a:ext cx="4597400" cy="3449637"/>
          </a:xfrm>
          <a:ln/>
        </p:spPr>
      </p:sp>
      <p:sp>
        <p:nvSpPr>
          <p:cNvPr id="199684" name="Rectangle 3"/>
          <p:cNvSpPr>
            <a:spLocks noGrp="1" noChangeArrowheads="1"/>
          </p:cNvSpPr>
          <p:nvPr>
            <p:ph type="body" idx="1"/>
          </p:nvPr>
        </p:nvSpPr>
        <p:spPr>
          <a:xfrm>
            <a:off x="914402" y="4369795"/>
            <a:ext cx="5029200" cy="4139803"/>
          </a:xfrm>
          <a:noFill/>
          <a:ln/>
        </p:spPr>
        <p:txBody>
          <a:bodyPr/>
          <a:lstStyle/>
          <a:p>
            <a:pPr eaLnBrk="1" hangingPunct="1"/>
            <a:endParaRPr lang="en-US" dirty="0"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Find your date!</a:t>
            </a:r>
            <a:r>
              <a:rPr lang="en-US" baseline="0" dirty="0" smtClean="0"/>
              <a:t> You need 9 dates when you are done.</a:t>
            </a:r>
            <a:endParaRPr lang="en-US" dirty="0"/>
          </a:p>
        </p:txBody>
      </p:sp>
      <p:sp>
        <p:nvSpPr>
          <p:cNvPr id="4" name="Slide Number Placeholder 3"/>
          <p:cNvSpPr>
            <a:spLocks noGrp="1"/>
          </p:cNvSpPr>
          <p:nvPr>
            <p:ph type="sldNum" sz="quarter" idx="10"/>
          </p:nvPr>
        </p:nvSpPr>
        <p:spPr/>
        <p:txBody>
          <a:bodyPr/>
          <a:lstStyle/>
          <a:p>
            <a:fld id="{25027C17-0EB9-49E1-9D56-BF0A07C2BC62}" type="slidenum">
              <a:rPr lang="en-US" smtClean="0"/>
              <a:pPr/>
              <a:t>4</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You will have 9 questions. Each question is associated with an hour. You will find</a:t>
            </a:r>
            <a:r>
              <a:rPr lang="en-US" baseline="0" dirty="0" smtClean="0"/>
              <a:t> your date when the timer starts. You will have 3 minutes to discuss your answer with your date. When the time goes off, thank your date and continue to find your next date.</a:t>
            </a:r>
            <a:endParaRPr lang="en-US" dirty="0"/>
          </a:p>
        </p:txBody>
      </p:sp>
      <p:sp>
        <p:nvSpPr>
          <p:cNvPr id="4" name="Slide Number Placeholder 3"/>
          <p:cNvSpPr>
            <a:spLocks noGrp="1"/>
          </p:cNvSpPr>
          <p:nvPr>
            <p:ph type="sldNum" sz="quarter" idx="10"/>
          </p:nvPr>
        </p:nvSpPr>
        <p:spPr/>
        <p:txBody>
          <a:bodyPr/>
          <a:lstStyle/>
          <a:p>
            <a:fld id="{25027C17-0EB9-49E1-9D56-BF0A07C2BC62}" type="slidenum">
              <a:rPr lang="en-US" smtClean="0"/>
              <a:pPr/>
              <a:t>5</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9AA8546-2823-4B8F-83EB-18EEF414D5BB}" type="slidenum">
              <a:rPr lang="en-US"/>
              <a:pPr/>
              <a:t>9</a:t>
            </a:fld>
            <a:endParaRPr lang="en-US"/>
          </a:p>
        </p:txBody>
      </p:sp>
      <p:sp>
        <p:nvSpPr>
          <p:cNvPr id="376834" name="Rectangle 2"/>
          <p:cNvSpPr>
            <a:spLocks noGrp="1" noRot="1" noChangeAspect="1" noChangeArrowheads="1" noTextEdit="1"/>
          </p:cNvSpPr>
          <p:nvPr>
            <p:ph type="sldImg"/>
          </p:nvPr>
        </p:nvSpPr>
        <p:spPr>
          <a:xfrm>
            <a:off x="1130300" y="690563"/>
            <a:ext cx="4598988" cy="3449637"/>
          </a:xfrm>
          <a:ln/>
        </p:spPr>
      </p:sp>
      <p:sp>
        <p:nvSpPr>
          <p:cNvPr id="37683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1F6F75E-76AB-4B13-9F0A-36316C320C10}" type="slidenum">
              <a:rPr lang="en-US"/>
              <a:pPr/>
              <a:t>10</a:t>
            </a:fld>
            <a:endParaRPr lang="en-US"/>
          </a:p>
        </p:txBody>
      </p:sp>
      <p:sp>
        <p:nvSpPr>
          <p:cNvPr id="21506" name="Rectangle 2"/>
          <p:cNvSpPr>
            <a:spLocks noGrp="1" noRot="1" noChangeAspect="1" noChangeArrowheads="1" noTextEdit="1"/>
          </p:cNvSpPr>
          <p:nvPr>
            <p:ph type="sldImg"/>
          </p:nvPr>
        </p:nvSpPr>
        <p:spPr>
          <a:ln/>
        </p:spPr>
      </p:sp>
      <p:sp>
        <p:nvSpPr>
          <p:cNvPr id="21507" name="Rectangle 3"/>
          <p:cNvSpPr>
            <a:spLocks noGrp="1" noChangeArrowheads="1"/>
          </p:cNvSpPr>
          <p:nvPr>
            <p:ph type="body" idx="1"/>
          </p:nvPr>
        </p:nvSpPr>
        <p:spPr/>
        <p:txBody>
          <a:bodyPr/>
          <a:lstStyle/>
          <a:p>
            <a:r>
              <a:rPr lang="en-US" dirty="0"/>
              <a:t>Go through and talk about </a:t>
            </a:r>
            <a:r>
              <a:rPr lang="en-US" dirty="0" smtClean="0"/>
              <a:t>each </a:t>
            </a:r>
            <a:r>
              <a:rPr lang="en-US" dirty="0"/>
              <a:t>box.  </a:t>
            </a:r>
          </a:p>
          <a:p>
            <a:endParaRPr lang="en-US" dirty="0"/>
          </a:p>
          <a:p>
            <a:r>
              <a:rPr lang="en-US" b="1" dirty="0"/>
              <a:t>Content</a:t>
            </a:r>
            <a:r>
              <a:rPr lang="en-US" dirty="0"/>
              <a:t> – What is being taught.  You can differentiate the actual content being presented to students. </a:t>
            </a:r>
          </a:p>
          <a:p>
            <a:r>
              <a:rPr lang="en-US" b="1" dirty="0"/>
              <a:t>Process</a:t>
            </a:r>
            <a:r>
              <a:rPr lang="en-US" dirty="0"/>
              <a:t> – How the student learns what is being taught.  For example, some students need to interact with the material physically, some might prefer to read a book.</a:t>
            </a:r>
          </a:p>
          <a:p>
            <a:r>
              <a:rPr lang="en-US" b="1" dirty="0"/>
              <a:t>Product</a:t>
            </a:r>
            <a:r>
              <a:rPr lang="en-US" dirty="0"/>
              <a:t> – How the student shows what he/she has learned.  For example, students can write a paper or they can present information orally.</a:t>
            </a:r>
          </a:p>
          <a:p>
            <a:endParaRPr lang="en-US" dirty="0"/>
          </a:p>
          <a:p>
            <a:r>
              <a:rPr lang="en-US" b="1" dirty="0"/>
              <a:t>Readiness</a:t>
            </a:r>
            <a:r>
              <a:rPr lang="en-US" dirty="0"/>
              <a:t> – Skill level and background knowledge of child.  We try to stay away from the word “ability” because you don’t always know the ability level of a child if their readiness level is low.</a:t>
            </a:r>
          </a:p>
          <a:p>
            <a:r>
              <a:rPr lang="en-US" b="1" dirty="0"/>
              <a:t>Interest</a:t>
            </a:r>
            <a:r>
              <a:rPr lang="en-US" dirty="0"/>
              <a:t> – Child’s interest or preferences – these can be interests within the curricular area (for example, they might be interested specifically in learning about folklore in a unit on volcanoes) or in general (for example, knowing a student’s favorite cartoon character could allow you to tie that into an example and might motivate the student)</a:t>
            </a:r>
          </a:p>
          <a:p>
            <a:r>
              <a:rPr lang="en-US" b="1" dirty="0"/>
              <a:t>Learning Profile</a:t>
            </a:r>
            <a:r>
              <a:rPr lang="en-US" dirty="0"/>
              <a:t> – This includes learning style (is the student a visual, auditory, tactile, or kinesthetic learner), as well as preferences for environmental (such as level of distraction, exposure to light or noise) or grouping factors (small group, large group, or individual)</a:t>
            </a:r>
          </a:p>
          <a:p>
            <a:endParaRPr lang="en-US" dirty="0"/>
          </a:p>
          <a:p>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B4EA1EF-1120-4E1E-B90E-39F74F017A51}" type="slidenum">
              <a:rPr lang="en-US"/>
              <a:pPr/>
              <a:t>12</a:t>
            </a:fld>
            <a:endParaRPr lang="en-US"/>
          </a:p>
        </p:txBody>
      </p:sp>
      <p:sp>
        <p:nvSpPr>
          <p:cNvPr id="46082" name="Rectangle 2"/>
          <p:cNvSpPr>
            <a:spLocks noGrp="1" noRot="1" noChangeAspect="1" noChangeArrowheads="1"/>
          </p:cNvSpPr>
          <p:nvPr>
            <p:ph type="sldImg"/>
          </p:nvPr>
        </p:nvSpPr>
        <p:spPr bwMode="auto">
          <a:xfrm>
            <a:off x="1131888" y="690563"/>
            <a:ext cx="4597400" cy="3449637"/>
          </a:xfrm>
          <a:prstGeom prst="rect">
            <a:avLst/>
          </a:prstGeom>
          <a:solidFill>
            <a:srgbClr val="FFFFFF"/>
          </a:solidFill>
          <a:ln>
            <a:solidFill>
              <a:srgbClr val="000000"/>
            </a:solidFill>
            <a:miter lim="800000"/>
            <a:headEnd/>
            <a:tailEnd/>
          </a:ln>
        </p:spPr>
      </p:sp>
      <p:sp>
        <p:nvSpPr>
          <p:cNvPr id="46083" name="Rectangle 3"/>
          <p:cNvSpPr>
            <a:spLocks noGrp="1" noChangeArrowheads="1"/>
          </p:cNvSpPr>
          <p:nvPr>
            <p:ph type="body" idx="1"/>
          </p:nvPr>
        </p:nvSpPr>
        <p:spPr bwMode="auto">
          <a:xfrm>
            <a:off x="914402" y="4369795"/>
            <a:ext cx="5029200" cy="4139803"/>
          </a:xfrm>
          <a:prstGeom prst="rect">
            <a:avLst/>
          </a:prstGeom>
          <a:solidFill>
            <a:srgbClr val="FFFFFF"/>
          </a:solidFill>
          <a:ln>
            <a:solidFill>
              <a:srgbClr val="000000"/>
            </a:solidFill>
            <a:miter lim="800000"/>
            <a:headEnd/>
            <a:tailEnd/>
          </a:ln>
        </p:spPr>
        <p:txBody>
          <a:bodyPr/>
          <a:lstStyle/>
          <a:p>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78" name="Rectangle 7"/>
          <p:cNvSpPr>
            <a:spLocks noGrp="1" noChangeArrowheads="1"/>
          </p:cNvSpPr>
          <p:nvPr>
            <p:ph type="sldNum" sz="quarter" idx="5"/>
          </p:nvPr>
        </p:nvSpPr>
        <p:spPr>
          <a:noFill/>
        </p:spPr>
        <p:txBody>
          <a:bodyPr/>
          <a:lstStyle/>
          <a:p>
            <a:fld id="{D02EDC81-EC51-40FD-9F88-C3C3CA9EFA47}" type="slidenum">
              <a:rPr lang="en-US"/>
              <a:pPr/>
              <a:t>13</a:t>
            </a:fld>
            <a:endParaRPr lang="en-US"/>
          </a:p>
        </p:txBody>
      </p:sp>
      <p:sp>
        <p:nvSpPr>
          <p:cNvPr id="178179" name="Rectangle 2"/>
          <p:cNvSpPr>
            <a:spLocks noGrp="1" noRot="1" noChangeAspect="1" noChangeArrowheads="1" noTextEdit="1"/>
          </p:cNvSpPr>
          <p:nvPr>
            <p:ph type="sldImg"/>
          </p:nvPr>
        </p:nvSpPr>
        <p:spPr>
          <a:xfrm>
            <a:off x="1131888" y="690563"/>
            <a:ext cx="4598987" cy="3451225"/>
          </a:xfrm>
          <a:ln/>
        </p:spPr>
      </p:sp>
      <p:sp>
        <p:nvSpPr>
          <p:cNvPr id="178180" name="Rectangle 3"/>
          <p:cNvSpPr>
            <a:spLocks noGrp="1" noChangeArrowheads="1"/>
          </p:cNvSpPr>
          <p:nvPr>
            <p:ph type="body" idx="1"/>
          </p:nvPr>
        </p:nvSpPr>
        <p:spPr>
          <a:noFill/>
          <a:ln/>
        </p:spPr>
        <p:txBody>
          <a:bodyPr/>
          <a:lstStyle/>
          <a:p>
            <a:pPr eaLnBrk="1" hangingPunct="1"/>
            <a:r>
              <a:rPr lang="en-US" smtClean="0"/>
              <a:t>Choice Boards are a great way to have the students have choices in there learning. </a:t>
            </a:r>
          </a:p>
          <a:p>
            <a:pPr eaLnBrk="1" hangingPunct="1"/>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Rectangle 7"/>
          <p:cNvSpPr>
            <a:spLocks noGrp="1" noChangeArrowheads="1"/>
          </p:cNvSpPr>
          <p:nvPr>
            <p:ph type="sldNum" sz="quarter" idx="5"/>
          </p:nvPr>
        </p:nvSpPr>
        <p:spPr>
          <a:noFill/>
        </p:spPr>
        <p:txBody>
          <a:bodyPr/>
          <a:lstStyle/>
          <a:p>
            <a:fld id="{91089A92-9F6B-41DC-92CD-BA7CE93567F2}" type="slidenum">
              <a:rPr lang="en-US"/>
              <a:pPr/>
              <a:t>15</a:t>
            </a:fld>
            <a:endParaRPr lang="en-US"/>
          </a:p>
        </p:txBody>
      </p:sp>
      <p:sp>
        <p:nvSpPr>
          <p:cNvPr id="137219" name="Rectangle 2"/>
          <p:cNvSpPr>
            <a:spLocks noGrp="1" noRot="1" noChangeAspect="1" noChangeArrowheads="1" noTextEdit="1"/>
          </p:cNvSpPr>
          <p:nvPr>
            <p:ph type="sldImg"/>
          </p:nvPr>
        </p:nvSpPr>
        <p:spPr>
          <a:xfrm>
            <a:off x="1131888" y="692150"/>
            <a:ext cx="4595812" cy="3448050"/>
          </a:xfrm>
          <a:ln/>
        </p:spPr>
      </p:sp>
      <p:sp>
        <p:nvSpPr>
          <p:cNvPr id="137220" name="Rectangle 3"/>
          <p:cNvSpPr>
            <a:spLocks noGrp="1" noChangeArrowheads="1"/>
          </p:cNvSpPr>
          <p:nvPr>
            <p:ph type="body" idx="1"/>
          </p:nvPr>
        </p:nvSpPr>
        <p:spPr>
          <a:xfrm>
            <a:off x="684215" y="4368198"/>
            <a:ext cx="5489575" cy="4139803"/>
          </a:xfrm>
          <a:noFill/>
          <a:ln/>
        </p:spPr>
        <p:txBody>
          <a:bodyPr/>
          <a:lstStyle/>
          <a:p>
            <a:pPr eaLnBrk="1" hangingPunct="1"/>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226" name="Rectangle 7"/>
          <p:cNvSpPr>
            <a:spLocks noGrp="1" noChangeArrowheads="1"/>
          </p:cNvSpPr>
          <p:nvPr>
            <p:ph type="sldNum" sz="quarter" idx="5"/>
          </p:nvPr>
        </p:nvSpPr>
        <p:spPr>
          <a:noFill/>
        </p:spPr>
        <p:txBody>
          <a:bodyPr/>
          <a:lstStyle/>
          <a:p>
            <a:fld id="{F9E683DE-F478-4D3C-88D8-C11BAA6E4144}" type="slidenum">
              <a:rPr lang="en-US"/>
              <a:pPr/>
              <a:t>22</a:t>
            </a:fld>
            <a:endParaRPr lang="en-US"/>
          </a:p>
        </p:txBody>
      </p:sp>
      <p:sp>
        <p:nvSpPr>
          <p:cNvPr id="180227" name="Rectangle 2"/>
          <p:cNvSpPr>
            <a:spLocks noGrp="1" noChangeArrowheads="1"/>
          </p:cNvSpPr>
          <p:nvPr>
            <p:ph type="body" idx="1"/>
          </p:nvPr>
        </p:nvSpPr>
        <p:spPr>
          <a:xfrm>
            <a:off x="914402" y="4369795"/>
            <a:ext cx="5029200" cy="4139803"/>
          </a:xfrm>
          <a:noFill/>
          <a:ln/>
        </p:spPr>
        <p:txBody>
          <a:bodyPr lIns="90125" tIns="44272" rIns="90125" bIns="44272"/>
          <a:lstStyle/>
          <a:p>
            <a:pPr eaLnBrk="1" hangingPunct="1"/>
            <a:r>
              <a:rPr lang="en-US" altLang="en-US" sz="2400" dirty="0" smtClean="0"/>
              <a:t>With a little thought, almost any classroom activity can be tiered. </a:t>
            </a:r>
          </a:p>
          <a:p>
            <a:pPr eaLnBrk="1" hangingPunct="1"/>
            <a:endParaRPr lang="en-US" altLang="en-US" sz="2400" dirty="0" smtClean="0"/>
          </a:p>
          <a:p>
            <a:pPr eaLnBrk="1" hangingPunct="1"/>
            <a:r>
              <a:rPr lang="en-US" altLang="en-US" sz="2400" dirty="0" smtClean="0"/>
              <a:t>Two or three tiers is usually best for implementation.  However, a teacher who is experienced and comfortable with the strategy may have more tiers if it facilitates the instruction or better meets the needs of the students.    </a:t>
            </a:r>
          </a:p>
        </p:txBody>
      </p:sp>
      <p:sp>
        <p:nvSpPr>
          <p:cNvPr id="180228" name="Rectangle 3"/>
          <p:cNvSpPr>
            <a:spLocks noGrp="1" noRot="1" noChangeAspect="1" noChangeArrowheads="1" noTextEdit="1"/>
          </p:cNvSpPr>
          <p:nvPr>
            <p:ph type="sldImg"/>
          </p:nvPr>
        </p:nvSpPr>
        <p:spPr>
          <a:xfrm>
            <a:off x="1131888" y="690563"/>
            <a:ext cx="4597400" cy="3449637"/>
          </a:xfrm>
          <a:ln w="12700" cap="flat">
            <a:solidFill>
              <a:schemeClr val="tx1"/>
            </a:solidFill>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3">
        <a:schemeClr val="bg1"/>
      </p:bgRef>
    </p:bg>
    <p:spTree>
      <p:nvGrpSpPr>
        <p:cNvPr id="1" name=""/>
        <p:cNvGrpSpPr/>
        <p:nvPr/>
      </p:nvGrpSpPr>
      <p:grpSpPr>
        <a:xfrm>
          <a:off x="0" y="0"/>
          <a:ext cx="0" cy="0"/>
          <a:chOff x="0" y="0"/>
          <a:chExt cx="0" cy="0"/>
        </a:xfrm>
      </p:grpSpPr>
      <p:sp>
        <p:nvSpPr>
          <p:cNvPr id="12" name="Rectangle 11"/>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3" name="Rounded Rectangle 12"/>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9" name="Subtitle 8"/>
          <p:cNvSpPr>
            <a:spLocks noGrp="1"/>
          </p:cNvSpPr>
          <p:nvPr>
            <p:ph type="subTitle" idx="1"/>
          </p:nvPr>
        </p:nvSpPr>
        <p:spPr>
          <a:xfrm>
            <a:off x="1295400" y="3200400"/>
            <a:ext cx="6400800" cy="1600200"/>
          </a:xfrm>
        </p:spPr>
        <p:txBody>
          <a:bodyPr/>
          <a:lstStyle>
            <a:lvl1pPr marL="0" indent="0" algn="ctr">
              <a:buNone/>
              <a:defRPr sz="26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p:txBody>
          <a:bodyPr/>
          <a:lstStyle/>
          <a:p>
            <a:fld id="{402781CD-DE17-4ECE-87DF-A61842287304}" type="datetimeFigureOut">
              <a:rPr lang="en-US" smtClean="0"/>
              <a:pPr/>
              <a:t>10/7/2010</a:t>
            </a:fld>
            <a:endParaRPr lang="en-US"/>
          </a:p>
        </p:txBody>
      </p:sp>
      <p:sp>
        <p:nvSpPr>
          <p:cNvPr id="17" name="Footer Placeholder 16"/>
          <p:cNvSpPr>
            <a:spLocks noGrp="1"/>
          </p:cNvSpPr>
          <p:nvPr>
            <p:ph type="ftr" sz="quarter" idx="11"/>
          </p:nvPr>
        </p:nvSpPr>
        <p:spPr/>
        <p:txBody>
          <a:bodyPr/>
          <a:lstStyle/>
          <a:p>
            <a:endParaRPr lang="en-US"/>
          </a:p>
        </p:txBody>
      </p:sp>
      <p:sp>
        <p:nvSpPr>
          <p:cNvPr id="29" name="Slide Number Placeholder 28"/>
          <p:cNvSpPr>
            <a:spLocks noGrp="1"/>
          </p:cNvSpPr>
          <p:nvPr>
            <p:ph type="sldNum" sz="quarter" idx="12"/>
          </p:nvPr>
        </p:nvSpPr>
        <p:spPr/>
        <p:txBody>
          <a:bodyPr lIns="0" tIns="0" rIns="0" bIns="0">
            <a:noAutofit/>
          </a:bodyPr>
          <a:lstStyle>
            <a:lvl1pPr>
              <a:defRPr sz="1400">
                <a:solidFill>
                  <a:srgbClr val="FFFFFF"/>
                </a:solidFill>
              </a:defRPr>
            </a:lvl1pPr>
          </a:lstStyle>
          <a:p>
            <a:fld id="{8A38B738-2435-4949-B19D-B11E613FFC5B}" type="slidenum">
              <a:rPr lang="en-US" smtClean="0"/>
              <a:pPr/>
              <a:t>‹#›</a:t>
            </a:fld>
            <a:endParaRPr lang="en-US"/>
          </a:p>
        </p:txBody>
      </p:sp>
      <p:sp>
        <p:nvSpPr>
          <p:cNvPr id="7" name="Rectangle 6"/>
          <p:cNvSpPr/>
          <p:nvPr/>
        </p:nvSpPr>
        <p:spPr>
          <a:xfrm>
            <a:off x="62931" y="1449303"/>
            <a:ext cx="9021537" cy="1527349"/>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62931" y="1396720"/>
            <a:ext cx="9021537" cy="120580"/>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62931" y="2976649"/>
            <a:ext cx="9021537" cy="110532"/>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457200" y="1505930"/>
            <a:ext cx="8229600" cy="1470025"/>
          </a:xfrm>
        </p:spPr>
        <p:txBody>
          <a:bodyPr anchor="ctr"/>
          <a:lstStyle>
            <a:lvl1pPr algn="ctr">
              <a:defRPr lang="en-US" dirty="0">
                <a:solidFill>
                  <a:srgbClr val="FFFFFF"/>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402781CD-DE17-4ECE-87DF-A61842287304}" type="datetimeFigureOut">
              <a:rPr lang="en-US" smtClean="0"/>
              <a:pPr/>
              <a:t>10/7/2010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A38B738-2435-4949-B19D-B11E613FFC5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1"/>
            <a:ext cx="201168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914400" y="274640"/>
            <a:ext cx="55626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402781CD-DE17-4ECE-87DF-A61842287304}" type="datetimeFigureOut">
              <a:rPr lang="en-US" smtClean="0"/>
              <a:pPr/>
              <a:t>10/7/2010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A38B738-2435-4949-B19D-B11E613FFC5B}"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368300"/>
            <a:ext cx="8305800" cy="57277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Date Placeholder 2"/>
          <p:cNvSpPr>
            <a:spLocks noGrp="1"/>
          </p:cNvSpPr>
          <p:nvPr>
            <p:ph type="dt" sz="half" idx="10"/>
          </p:nvPr>
        </p:nvSpPr>
        <p:spPr>
          <a:xfrm>
            <a:off x="533400" y="6324600"/>
            <a:ext cx="1905000" cy="457200"/>
          </a:xfrm>
        </p:spPr>
        <p:txBody>
          <a:bodyPr/>
          <a:lstStyle>
            <a:lvl1pPr>
              <a:defRPr/>
            </a:lvl1pPr>
          </a:lstStyle>
          <a:p>
            <a:endParaRPr lang="en-US"/>
          </a:p>
        </p:txBody>
      </p:sp>
      <p:sp>
        <p:nvSpPr>
          <p:cNvPr id="4" name="Footer Placeholder 3"/>
          <p:cNvSpPr>
            <a:spLocks noGrp="1"/>
          </p:cNvSpPr>
          <p:nvPr>
            <p:ph type="ftr" sz="quarter" idx="11"/>
          </p:nvPr>
        </p:nvSpPr>
        <p:spPr>
          <a:xfrm>
            <a:off x="2590800" y="6324600"/>
            <a:ext cx="3810000" cy="457200"/>
          </a:xfrm>
        </p:spPr>
        <p:txBody>
          <a:bodyPr/>
          <a:lstStyle>
            <a:lvl1pPr>
              <a:defRPr/>
            </a:lvl1pPr>
          </a:lstStyle>
          <a:p>
            <a:endParaRPr lang="en-US"/>
          </a:p>
        </p:txBody>
      </p:sp>
      <p:sp>
        <p:nvSpPr>
          <p:cNvPr id="5" name="Slide Number Placeholder 4"/>
          <p:cNvSpPr>
            <a:spLocks noGrp="1"/>
          </p:cNvSpPr>
          <p:nvPr>
            <p:ph type="sldNum" sz="quarter" idx="12"/>
          </p:nvPr>
        </p:nvSpPr>
        <p:spPr>
          <a:xfrm>
            <a:off x="6477000" y="6324600"/>
            <a:ext cx="2286000" cy="457200"/>
          </a:xfrm>
        </p:spPr>
        <p:txBody>
          <a:bodyPr/>
          <a:lstStyle>
            <a:lvl1pPr>
              <a:defRPr/>
            </a:lvl1pPr>
          </a:lstStyle>
          <a:p>
            <a:fld id="{6EB54357-D891-4185-9EEA-78335EDC22EE}" type="slidenum">
              <a:rPr lang="en-US"/>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clipArtAndTx">
  <p:cSld name="Title, Clip Art and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lipArt Placeholder 2"/>
          <p:cNvSpPr>
            <a:spLocks noGrp="1"/>
          </p:cNvSpPr>
          <p:nvPr>
            <p:ph type="clipArt" sz="half" idx="1"/>
          </p:nvPr>
        </p:nvSpPr>
        <p:spPr>
          <a:xfrm>
            <a:off x="457200" y="1600200"/>
            <a:ext cx="4038600" cy="4525963"/>
          </a:xfrm>
        </p:spPr>
        <p:txBody>
          <a:bodyPr/>
          <a:lstStyle/>
          <a:p>
            <a:pPr lvl="0"/>
            <a:endParaRPr lang="en-US" noProof="0" smtClean="0"/>
          </a:p>
        </p:txBody>
      </p:sp>
      <p:sp>
        <p:nvSpPr>
          <p:cNvPr id="4" name="Text Placeholder 3"/>
          <p:cNvSpPr>
            <a:spLocks noGrp="1"/>
          </p:cNvSpPr>
          <p:nvPr>
            <p:ph type="body" sz="half" idx="2"/>
          </p:nvPr>
        </p:nvSpPr>
        <p:spPr>
          <a:xfrm>
            <a:off x="4648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D0603D4C-3DA5-41CE-84D5-1A3A80150099}" type="slidenum">
              <a:rPr lang="en-US"/>
              <a:pPr>
                <a:defRPr/>
              </a:pPr>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7200" y="1600200"/>
            <a:ext cx="8229600" cy="4525963"/>
          </a:xfrm>
        </p:spPr>
        <p:txBody>
          <a:bodyPr/>
          <a:lstStyle/>
          <a:p>
            <a:pPr lvl="0"/>
            <a:endParaRPr lang="en-US" noProof="0" smtClean="0"/>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528B39CA-7AFF-4B4F-BB23-410464935A52}"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402781CD-DE17-4ECE-87DF-A61842287304}" type="datetimeFigureOut">
              <a:rPr lang="en-US" smtClean="0"/>
              <a:pPr/>
              <a:t>10/7/2010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A38B738-2435-4949-B19D-B11E613FFC5B}" type="slidenum">
              <a:rPr lang="en-US" smtClean="0"/>
              <a:pPr/>
              <a:t>‹#›</a:t>
            </a:fld>
            <a:endParaRPr lang="en-US"/>
          </a:p>
        </p:txBody>
      </p:sp>
      <p:sp>
        <p:nvSpPr>
          <p:cNvPr id="8" name="Content Placeholder 7"/>
          <p:cNvSpPr>
            <a:spLocks noGrp="1"/>
          </p:cNvSpPr>
          <p:nvPr>
            <p:ph sz="quarter" idx="1"/>
          </p:nvPr>
        </p:nvSpPr>
        <p:spPr>
          <a:xfrm>
            <a:off x="914400" y="1447800"/>
            <a:ext cx="777240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11" name="Rectangle 10"/>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0" name="Rounded Rectangle 9"/>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3">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722313" y="952500"/>
            <a:ext cx="7772400" cy="1362075"/>
          </a:xfrm>
        </p:spPr>
        <p:txBody>
          <a:bodyPr anchor="b" anchorCtr="0"/>
          <a:lstStyle>
            <a:lvl1pPr algn="l">
              <a:buNone/>
              <a:defRPr sz="4000" b="0" cap="none"/>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722313" y="2547938"/>
            <a:ext cx="7772400" cy="1338262"/>
          </a:xfrm>
        </p:spPr>
        <p:txBody>
          <a:bodyPr anchor="t" anchorCtr="0"/>
          <a:lstStyle>
            <a:lvl1pPr marL="0" indent="0">
              <a:buNone/>
              <a:defRPr sz="24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402781CD-DE17-4ECE-87DF-A61842287304}" type="datetimeFigureOut">
              <a:rPr lang="en-US" smtClean="0"/>
              <a:pPr/>
              <a:t>10/7/2010</a:t>
            </a:fld>
            <a:endParaRPr lang="en-US"/>
          </a:p>
        </p:txBody>
      </p:sp>
      <p:sp>
        <p:nvSpPr>
          <p:cNvPr id="5" name="Footer Placeholder 4"/>
          <p:cNvSpPr>
            <a:spLocks noGrp="1"/>
          </p:cNvSpPr>
          <p:nvPr>
            <p:ph type="ftr" sz="quarter" idx="11"/>
          </p:nvPr>
        </p:nvSpPr>
        <p:spPr>
          <a:xfrm>
            <a:off x="800100" y="6172200"/>
            <a:ext cx="4000500" cy="457200"/>
          </a:xfrm>
        </p:spPr>
        <p:txBody>
          <a:bodyPr/>
          <a:lstStyle/>
          <a:p>
            <a:endParaRPr lang="en-US"/>
          </a:p>
        </p:txBody>
      </p:sp>
      <p:sp>
        <p:nvSpPr>
          <p:cNvPr id="7" name="Rectangle 6"/>
          <p:cNvSpPr/>
          <p:nvPr/>
        </p:nvSpPr>
        <p:spPr>
          <a:xfrm flipV="1">
            <a:off x="69412" y="2376830"/>
            <a:ext cx="9013515"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69146" y="2341475"/>
            <a:ext cx="9013781"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68306" y="2468880"/>
            <a:ext cx="9014621" cy="45720"/>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146304" y="6208776"/>
            <a:ext cx="457200" cy="457200"/>
          </a:xfrm>
        </p:spPr>
        <p:txBody>
          <a:bodyPr/>
          <a:lstStyle/>
          <a:p>
            <a:fld id="{8A38B738-2435-4949-B19D-B11E613FFC5B}"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402781CD-DE17-4ECE-87DF-A61842287304}" type="datetimeFigureOut">
              <a:rPr lang="en-US" smtClean="0"/>
              <a:pPr/>
              <a:t>10/7/2010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A38B738-2435-4949-B19D-B11E613FFC5B}" type="slidenum">
              <a:rPr lang="en-US" smtClean="0"/>
              <a:pPr/>
              <a:t>‹#›</a:t>
            </a:fld>
            <a:endParaRPr lang="en-US"/>
          </a:p>
        </p:txBody>
      </p:sp>
      <p:sp>
        <p:nvSpPr>
          <p:cNvPr id="9" name="Content Placeholder 8"/>
          <p:cNvSpPr>
            <a:spLocks noGrp="1"/>
          </p:cNvSpPr>
          <p:nvPr>
            <p:ph sz="quarter" idx="1"/>
          </p:nvPr>
        </p:nvSpPr>
        <p:spPr>
          <a:xfrm>
            <a:off x="91440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93395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14400" y="273050"/>
            <a:ext cx="7772400" cy="1143000"/>
          </a:xfrm>
        </p:spPr>
        <p:txBody>
          <a:bodyPr anchor="b" anchorCtr="0"/>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9144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9530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7" name="Date Placeholder 6"/>
          <p:cNvSpPr>
            <a:spLocks noGrp="1"/>
          </p:cNvSpPr>
          <p:nvPr>
            <p:ph type="dt" sz="half" idx="10"/>
          </p:nvPr>
        </p:nvSpPr>
        <p:spPr/>
        <p:txBody>
          <a:bodyPr/>
          <a:lstStyle/>
          <a:p>
            <a:fld id="{402781CD-DE17-4ECE-87DF-A61842287304}" type="datetimeFigureOut">
              <a:rPr lang="en-US" smtClean="0"/>
              <a:pPr/>
              <a:t>10/7/2010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A38B738-2435-4949-B19D-B11E613FFC5B}" type="slidenum">
              <a:rPr lang="en-US" smtClean="0"/>
              <a:pPr/>
              <a:t>‹#›</a:t>
            </a:fld>
            <a:endParaRPr lang="en-US"/>
          </a:p>
        </p:txBody>
      </p:sp>
      <p:sp>
        <p:nvSpPr>
          <p:cNvPr id="11" name="Content Placeholder 10"/>
          <p:cNvSpPr>
            <a:spLocks noGrp="1"/>
          </p:cNvSpPr>
          <p:nvPr>
            <p:ph sz="half" idx="2"/>
          </p:nvPr>
        </p:nvSpPr>
        <p:spPr>
          <a:xfrm>
            <a:off x="9144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4"/>
          </p:nvPr>
        </p:nvSpPr>
        <p:spPr>
          <a:xfrm>
            <a:off x="49530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402781CD-DE17-4ECE-87DF-A61842287304}" type="datetimeFigureOut">
              <a:rPr lang="en-US" smtClean="0"/>
              <a:pPr/>
              <a:t>10/7/2010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A38B738-2435-4949-B19D-B11E613FFC5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02781CD-DE17-4ECE-87DF-A61842287304}" type="datetimeFigureOut">
              <a:rPr lang="en-US" smtClean="0"/>
              <a:pPr/>
              <a:t>10/7/2010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A38B738-2435-4949-B19D-B11E613FFC5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9" name="Rounded Rectangle 8"/>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914400" y="273050"/>
            <a:ext cx="7772400" cy="1143000"/>
          </a:xfrm>
        </p:spPr>
        <p:txBody>
          <a:bodyPr anchor="b" anchorCtr="0"/>
          <a:lstStyle>
            <a:lvl1pPr algn="l">
              <a:buNone/>
              <a:defRPr sz="4000" b="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914400" y="1600200"/>
            <a:ext cx="1905000" cy="4495800"/>
          </a:xfrm>
        </p:spPr>
        <p:txBody>
          <a:bodyPr/>
          <a:lstStyle>
            <a:lvl1pPr marL="0" indent="0">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402781CD-DE17-4ECE-87DF-A61842287304}" type="datetimeFigureOut">
              <a:rPr lang="en-US" smtClean="0"/>
              <a:pPr/>
              <a:t>10/7/2010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A38B738-2435-4949-B19D-B11E613FFC5B}" type="slidenum">
              <a:rPr lang="en-US" smtClean="0"/>
              <a:pPr/>
              <a:t>‹#›</a:t>
            </a:fld>
            <a:endParaRPr lang="en-US"/>
          </a:p>
        </p:txBody>
      </p:sp>
      <p:sp>
        <p:nvSpPr>
          <p:cNvPr id="11" name="Content Placeholder 10"/>
          <p:cNvSpPr>
            <a:spLocks noGrp="1"/>
          </p:cNvSpPr>
          <p:nvPr>
            <p:ph sz="quarter" idx="1"/>
          </p:nvPr>
        </p:nvSpPr>
        <p:spPr>
          <a:xfrm>
            <a:off x="2971800" y="1600200"/>
            <a:ext cx="5715000" cy="44958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4900550"/>
            <a:ext cx="7315200" cy="522288"/>
          </a:xfrm>
        </p:spPr>
        <p:txBody>
          <a:bodyPr anchor="ctr">
            <a:noAutofit/>
          </a:bodyPr>
          <a:lstStyle>
            <a:lvl1pPr algn="l">
              <a:buNone/>
              <a:defRPr sz="2800" b="0"/>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914400" y="5445825"/>
            <a:ext cx="7315200" cy="685800"/>
          </a:xfrm>
        </p:spPr>
        <p:txBody>
          <a:bodyPr/>
          <a:lstStyle>
            <a:lvl1pPr marL="0" indent="0">
              <a:buFontTx/>
              <a:buNone/>
              <a:defRPr sz="16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402781CD-DE17-4ECE-87DF-A61842287304}" type="datetimeFigureOut">
              <a:rPr lang="en-US" smtClean="0"/>
              <a:pPr/>
              <a:t>10/7/2010</a:t>
            </a:fld>
            <a:endParaRPr lang="en-US"/>
          </a:p>
        </p:txBody>
      </p:sp>
      <p:sp>
        <p:nvSpPr>
          <p:cNvPr id="6" name="Footer Placeholder 5"/>
          <p:cNvSpPr>
            <a:spLocks noGrp="1"/>
          </p:cNvSpPr>
          <p:nvPr>
            <p:ph type="ftr" sz="quarter" idx="11"/>
          </p:nvPr>
        </p:nvSpPr>
        <p:spPr>
          <a:xfrm>
            <a:off x="914400" y="6172200"/>
            <a:ext cx="3886200" cy="457200"/>
          </a:xfrm>
        </p:spPr>
        <p:txBody>
          <a:bodyPr/>
          <a:lstStyle/>
          <a:p>
            <a:endParaRPr lang="en-US"/>
          </a:p>
        </p:txBody>
      </p:sp>
      <p:sp>
        <p:nvSpPr>
          <p:cNvPr id="7" name="Slide Number Placeholder 6"/>
          <p:cNvSpPr>
            <a:spLocks noGrp="1"/>
          </p:cNvSpPr>
          <p:nvPr>
            <p:ph type="sldNum" sz="quarter" idx="12"/>
          </p:nvPr>
        </p:nvSpPr>
        <p:spPr>
          <a:xfrm>
            <a:off x="146304" y="6208776"/>
            <a:ext cx="457200" cy="457200"/>
          </a:xfrm>
        </p:spPr>
        <p:txBody>
          <a:bodyPr/>
          <a:lstStyle/>
          <a:p>
            <a:fld id="{8A38B738-2435-4949-B19D-B11E613FFC5B}" type="slidenum">
              <a:rPr lang="en-US" smtClean="0"/>
              <a:pPr/>
              <a:t>‹#›</a:t>
            </a:fld>
            <a:endParaRPr lang="en-US"/>
          </a:p>
        </p:txBody>
      </p:sp>
      <p:sp>
        <p:nvSpPr>
          <p:cNvPr id="11" name="Rectangle 10"/>
          <p:cNvSpPr/>
          <p:nvPr/>
        </p:nvSpPr>
        <p:spPr>
          <a:xfrm flipV="1">
            <a:off x="68307" y="4683555"/>
            <a:ext cx="9006840"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a:xfrm>
            <a:off x="68508" y="4650474"/>
            <a:ext cx="9006639"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Rectangle 12"/>
          <p:cNvSpPr/>
          <p:nvPr/>
        </p:nvSpPr>
        <p:spPr>
          <a:xfrm>
            <a:off x="68510" y="4773224"/>
            <a:ext cx="9006637" cy="48807"/>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 name="Picture Placeholder 2"/>
          <p:cNvSpPr>
            <a:spLocks noGrp="1"/>
          </p:cNvSpPr>
          <p:nvPr>
            <p:ph type="pic" idx="1"/>
          </p:nvPr>
        </p:nvSpPr>
        <p:spPr>
          <a:xfrm>
            <a:off x="68308" y="66675"/>
            <a:ext cx="9001873" cy="4581525"/>
          </a:xfrm>
          <a:prstGeom prst="round2SameRect">
            <a:avLst>
              <a:gd name="adj1" fmla="val 7101"/>
              <a:gd name="adj2" fmla="val 0"/>
            </a:avLst>
          </a:prstGeom>
          <a:solidFill>
            <a:schemeClr val="bg2"/>
          </a:solidFill>
          <a:ln w="6350">
            <a:solidFill>
              <a:schemeClr val="tx1"/>
            </a:solidFill>
          </a:ln>
        </p:spPr>
        <p:txBody>
          <a:bodyPr/>
          <a:lstStyle>
            <a:lvl1pPr marL="0" indent="0">
              <a:buNone/>
              <a:defRPr sz="3200"/>
            </a:lvl1pPr>
          </a:lstStyle>
          <a:p>
            <a:r>
              <a:rPr kumimoji="0" lang="en-US" smtClean="0"/>
              <a:t>Click icon to add picture</a:t>
            </a:r>
            <a:endParaRPr kumimoji="0"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8" name="Rounded Rectangle 7"/>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2" name="Title Placeholder 21"/>
          <p:cNvSpPr>
            <a:spLocks noGrp="1"/>
          </p:cNvSpPr>
          <p:nvPr>
            <p:ph type="title"/>
          </p:nvPr>
        </p:nvSpPr>
        <p:spPr>
          <a:xfrm>
            <a:off x="914400" y="274638"/>
            <a:ext cx="7772400" cy="1143000"/>
          </a:xfrm>
          <a:prstGeom prst="rect">
            <a:avLst/>
          </a:prstGeom>
        </p:spPr>
        <p:txBody>
          <a:bodyPr bIns="91440" anchor="b" anchorCtr="0">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914400" y="1447800"/>
            <a:ext cx="7772400" cy="4572000"/>
          </a:xfrm>
          <a:prstGeom prst="rect">
            <a:avLst/>
          </a:prstGeom>
        </p:spPr>
        <p:txBody>
          <a:bodyPr>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172200" y="6191250"/>
            <a:ext cx="2476500" cy="476250"/>
          </a:xfrm>
          <a:prstGeom prst="rect">
            <a:avLst/>
          </a:prstGeom>
        </p:spPr>
        <p:txBody>
          <a:bodyPr anchor="ctr" anchorCtr="0"/>
          <a:lstStyle>
            <a:lvl1pPr algn="r" eaLnBrk="1" latinLnBrk="0" hangingPunct="1">
              <a:defRPr kumimoji="0" sz="1400">
                <a:solidFill>
                  <a:schemeClr val="tx2"/>
                </a:solidFill>
              </a:defRPr>
            </a:lvl1pPr>
          </a:lstStyle>
          <a:p>
            <a:fld id="{402781CD-DE17-4ECE-87DF-A61842287304}" type="datetimeFigureOut">
              <a:rPr lang="en-US" smtClean="0"/>
              <a:pPr/>
              <a:t>10/7/2010</a:t>
            </a:fld>
            <a:endParaRPr lang="en-US"/>
          </a:p>
        </p:txBody>
      </p:sp>
      <p:sp>
        <p:nvSpPr>
          <p:cNvPr id="3" name="Footer Placeholder 2"/>
          <p:cNvSpPr>
            <a:spLocks noGrp="1"/>
          </p:cNvSpPr>
          <p:nvPr>
            <p:ph type="ftr" sz="quarter" idx="3"/>
          </p:nvPr>
        </p:nvSpPr>
        <p:spPr>
          <a:xfrm>
            <a:off x="914400" y="6172200"/>
            <a:ext cx="3962400" cy="457200"/>
          </a:xfrm>
          <a:prstGeom prst="rect">
            <a:avLst/>
          </a:prstGeom>
        </p:spPr>
        <p:txBody>
          <a:bodyPr anchor="ctr" anchorCtr="0"/>
          <a:lstStyle>
            <a:lvl1pPr eaLnBrk="1" latinLnBrk="0" hangingPunct="1">
              <a:defRPr kumimoji="0" sz="1400">
                <a:solidFill>
                  <a:schemeClr val="tx2"/>
                </a:solidFill>
              </a:defRPr>
            </a:lvl1pPr>
          </a:lstStyle>
          <a:p>
            <a:endParaRPr lang="en-US"/>
          </a:p>
        </p:txBody>
      </p:sp>
      <p:sp>
        <p:nvSpPr>
          <p:cNvPr id="23" name="Slide Number Placeholder 22"/>
          <p:cNvSpPr>
            <a:spLocks noGrp="1"/>
          </p:cNvSpPr>
          <p:nvPr>
            <p:ph type="sldNum" sz="quarter" idx="4"/>
          </p:nvPr>
        </p:nvSpPr>
        <p:spPr>
          <a:xfrm>
            <a:off x="146304" y="6210300"/>
            <a:ext cx="457200" cy="457200"/>
          </a:xfrm>
          <a:prstGeom prst="ellipse">
            <a:avLst/>
          </a:prstGeom>
          <a:solidFill>
            <a:schemeClr val="accent1"/>
          </a:solidFill>
        </p:spPr>
        <p:txBody>
          <a:bodyPr wrap="none" lIns="0" tIns="0" rIns="0" bIns="0" anchor="ctr" anchorCtr="1">
            <a:noAutofit/>
          </a:bodyPr>
          <a:lstStyle>
            <a:lvl1pPr algn="ctr" eaLnBrk="1" latinLnBrk="0" hangingPunct="1">
              <a:defRPr kumimoji="0" sz="1400">
                <a:solidFill>
                  <a:srgbClr val="FFFFFF"/>
                </a:solidFill>
                <a:latin typeface="+mj-lt"/>
                <a:ea typeface="+mj-ea"/>
                <a:cs typeface="+mj-cs"/>
              </a:defRPr>
            </a:lvl1pPr>
          </a:lstStyle>
          <a:p>
            <a:fld id="{8A38B738-2435-4949-B19D-B11E613FFC5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91" r:id="rId1"/>
    <p:sldLayoutId id="2147483692" r:id="rId2"/>
    <p:sldLayoutId id="2147483693" r:id="rId3"/>
    <p:sldLayoutId id="2147483694" r:id="rId4"/>
    <p:sldLayoutId id="2147483695" r:id="rId5"/>
    <p:sldLayoutId id="2147483696" r:id="rId6"/>
    <p:sldLayoutId id="2147483697" r:id="rId7"/>
    <p:sldLayoutId id="2147483698" r:id="rId8"/>
    <p:sldLayoutId id="2147483699" r:id="rId9"/>
    <p:sldLayoutId id="2147483700" r:id="rId10"/>
    <p:sldLayoutId id="2147483701" r:id="rId11"/>
    <p:sldLayoutId id="2147483702" r:id="rId12"/>
    <p:sldLayoutId id="2147483703" r:id="rId13"/>
    <p:sldLayoutId id="2147483704" r:id="rId14"/>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274320" indent="-274320" algn="l" rtl="0" eaLnBrk="1" latinLnBrk="0" hangingPunct="1">
        <a:spcBef>
          <a:spcPts val="580"/>
        </a:spcBef>
        <a:buClr>
          <a:schemeClr val="accent1"/>
        </a:buClr>
        <a:buSzPct val="85000"/>
        <a:buFont typeface="Wingdings 2"/>
        <a:buChar char=""/>
        <a:defRPr kumimoji="0" sz="2600" kern="1200">
          <a:solidFill>
            <a:schemeClr val="tx1"/>
          </a:solidFill>
          <a:latin typeface="+mn-lt"/>
          <a:ea typeface="+mn-ea"/>
          <a:cs typeface="+mn-cs"/>
        </a:defRPr>
      </a:lvl1pPr>
      <a:lvl2pPr marL="548640" indent="-228600" algn="l" rtl="0" eaLnBrk="1" latinLnBrk="0" hangingPunct="1">
        <a:spcBef>
          <a:spcPts val="370"/>
        </a:spcBef>
        <a:buClr>
          <a:schemeClr val="accent2"/>
        </a:buClr>
        <a:buSzPct val="85000"/>
        <a:buFont typeface="Wingdings 2"/>
        <a:buChar char=""/>
        <a:defRPr kumimoji="0" sz="2400" kern="1200">
          <a:solidFill>
            <a:schemeClr val="tx1"/>
          </a:solidFill>
          <a:latin typeface="+mn-lt"/>
          <a:ea typeface="+mn-ea"/>
          <a:cs typeface="+mn-cs"/>
        </a:defRPr>
      </a:lvl2pPr>
      <a:lvl3pPr marL="822960" indent="-228600" algn="l" rtl="0" eaLnBrk="1" latinLnBrk="0" hangingPunct="1">
        <a:spcBef>
          <a:spcPts val="370"/>
        </a:spcBef>
        <a:buClr>
          <a:schemeClr val="accent1">
            <a:tint val="60000"/>
          </a:schemeClr>
        </a:buClr>
        <a:buSzPct val="8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ts val="370"/>
        </a:spcBef>
        <a:buClr>
          <a:schemeClr val="accent3"/>
        </a:buClr>
        <a:buSzPct val="80000"/>
        <a:buFont typeface="Wingdings 2"/>
        <a:buChar char=""/>
        <a:defRPr kumimoji="0" sz="2000" kern="1200">
          <a:solidFill>
            <a:schemeClr val="tx1"/>
          </a:solidFill>
          <a:latin typeface="+mn-lt"/>
          <a:ea typeface="+mn-ea"/>
          <a:cs typeface="+mn-cs"/>
        </a:defRPr>
      </a:lvl4pPr>
      <a:lvl5pPr marL="1371600" indent="-228600" algn="l" rtl="0" eaLnBrk="1" latinLnBrk="0" hangingPunct="1">
        <a:spcBef>
          <a:spcPts val="370"/>
        </a:spcBef>
        <a:buClr>
          <a:schemeClr val="accent3"/>
        </a:buClr>
        <a:buFontTx/>
        <a:buChar char="o"/>
        <a:defRPr kumimoji="0"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5.wmf"/><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image" Target="../media/image7.gif"/><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8.wmf"/><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hyperlink" Target="http://www.pvusd.net/departments/GATE/choiceboards.php" TargetMode="External"/><Relationship Id="rId2" Type="http://schemas.openxmlformats.org/officeDocument/2006/relationships/hyperlink" Target="http://daretodifferentiate.wikispaces.com/Choice+Boards" TargetMode="Externa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3" Type="http://schemas.openxmlformats.org/officeDocument/2006/relationships/hyperlink" Target="../Tiered%20Activities/Bill%20of%20Rights%20Tiered.doc" TargetMode="External"/><Relationship Id="rId2" Type="http://schemas.openxmlformats.org/officeDocument/2006/relationships/notesSlide" Target="../notesSlides/notesSlide10.xml"/><Relationship Id="rId1" Type="http://schemas.openxmlformats.org/officeDocument/2006/relationships/slideLayout" Target="../slideLayouts/slideLayout6.xml"/><Relationship Id="rId5" Type="http://schemas.openxmlformats.org/officeDocument/2006/relationships/image" Target="../media/image12.wmf"/><Relationship Id="rId4" Type="http://schemas.openxmlformats.org/officeDocument/2006/relationships/image" Target="../media/image11.wmf"/></Relationships>
</file>

<file path=ppt/slides/_rels/slide24.xml.rels><?xml version="1.0" encoding="UTF-8" standalone="yes"?>
<Relationships xmlns="http://schemas.openxmlformats.org/package/2006/relationships"><Relationship Id="rId3" Type="http://schemas.openxmlformats.org/officeDocument/2006/relationships/hyperlink" Target="Differentiated%20Instruction/Tiered%20Activities/Bill%20of%20Rights%20Tiered.doc" TargetMode="External"/><Relationship Id="rId2" Type="http://schemas.openxmlformats.org/officeDocument/2006/relationships/hyperlink" Target="Differentiated%20Instruction/Tiered%20Activities/TieredAssignments.doc" TargetMode="External"/><Relationship Id="rId1" Type="http://schemas.openxmlformats.org/officeDocument/2006/relationships/slideLayout" Target="../slideLayouts/slideLayout1.xml"/><Relationship Id="rId5" Type="http://schemas.openxmlformats.org/officeDocument/2006/relationships/hyperlink" Target="http://www.doe.state.in.us/exceptional/gt/tiered_curriculum/welcome.html" TargetMode="External"/><Relationship Id="rId4" Type="http://schemas.openxmlformats.org/officeDocument/2006/relationships/hyperlink" Target="Differentiated%20Instruction/Tiered%20Activities/tiered_assignment_template.pdf" TargetMode="External"/></Relationships>
</file>

<file path=ppt/slides/_rels/slide2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4.wmf"/><Relationship Id="rId2" Type="http://schemas.openxmlformats.org/officeDocument/2006/relationships/slideLayout" Target="../slideLayouts/slideLayout14.xml"/><Relationship Id="rId1" Type="http://schemas.openxmlformats.org/officeDocument/2006/relationships/tags" Target="../tags/tag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hyperlink" Target="http://daretodifferentiate.wikispaces.com/" TargetMode="External"/><Relationship Id="rId2" Type="http://schemas.openxmlformats.org/officeDocument/2006/relationships/hyperlink" Target="Differentiated%20Instruction/MIThinkDots.pdf" TargetMode="External"/><Relationship Id="rId1" Type="http://schemas.openxmlformats.org/officeDocument/2006/relationships/slideLayout" Target="../slideLayouts/slideLayout1.xml"/><Relationship Id="rId5" Type="http://schemas.openxmlformats.org/officeDocument/2006/relationships/hyperlink" Target="Differentiated%20Instruction/thinkdots.pdf" TargetMode="External"/><Relationship Id="rId4" Type="http://schemas.openxmlformats.org/officeDocument/2006/relationships/hyperlink" Target="Differentiated%20Instruction/think_dot.pdf" TargetMode="Externa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3" Type="http://schemas.openxmlformats.org/officeDocument/2006/relationships/hyperlink" Target="LESSON%20PLAN%20CELLS.doc" TargetMode="External"/><Relationship Id="rId2" Type="http://schemas.openxmlformats.org/officeDocument/2006/relationships/hyperlink" Target="Shapes%20Lesson%20Plan.doc" TargetMode="External"/><Relationship Id="rId1" Type="http://schemas.openxmlformats.org/officeDocument/2006/relationships/slideLayout" Target="../slideLayouts/slideLayout1.xml"/><Relationship Id="rId4" Type="http://schemas.openxmlformats.org/officeDocument/2006/relationships/image" Target="../media/image17.png"/></Relationships>
</file>

<file path=ppt/slides/_rels/slide38.xml.rels><?xml version="1.0" encoding="UTF-8" standalone="yes"?>
<Relationships xmlns="http://schemas.openxmlformats.org/package/2006/relationships"><Relationship Id="rId2" Type="http://schemas.openxmlformats.org/officeDocument/2006/relationships/hyperlink" Target="Differentiated%20Instruction/Lesson%20Plan/LESSON%20PLAN%20CELLS.doc" TargetMode="Externa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hyperlink" Target="mailto:Jacquelyn.Clark@mnps.org" TargetMode="External"/><Relationship Id="rId2" Type="http://schemas.openxmlformats.org/officeDocument/2006/relationships/hyperlink" Target="mailto:kristi.coggin@mnps.org" TargetMode="Externa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295400" y="5257800"/>
            <a:ext cx="6400800" cy="1600200"/>
          </a:xfrm>
        </p:spPr>
        <p:txBody>
          <a:bodyPr/>
          <a:lstStyle/>
          <a:p>
            <a:r>
              <a:rPr lang="en-US" dirty="0" smtClean="0">
                <a:solidFill>
                  <a:schemeClr val="accent5">
                    <a:lumMod val="50000"/>
                  </a:schemeClr>
                </a:solidFill>
              </a:rPr>
              <a:t>MNPS Exceptional Education Department</a:t>
            </a:r>
            <a:endParaRPr lang="en-US" dirty="0">
              <a:solidFill>
                <a:schemeClr val="accent5">
                  <a:lumMod val="50000"/>
                </a:schemeClr>
              </a:solidFill>
            </a:endParaRPr>
          </a:p>
        </p:txBody>
      </p:sp>
      <p:sp>
        <p:nvSpPr>
          <p:cNvPr id="2" name="Title 1"/>
          <p:cNvSpPr>
            <a:spLocks noGrp="1"/>
          </p:cNvSpPr>
          <p:nvPr>
            <p:ph type="ctrTitle"/>
          </p:nvPr>
        </p:nvSpPr>
        <p:spPr>
          <a:xfrm>
            <a:off x="1524000" y="533400"/>
            <a:ext cx="6477000" cy="1828800"/>
          </a:xfrm>
        </p:spPr>
        <p:txBody>
          <a:bodyPr>
            <a:normAutofit/>
          </a:bodyPr>
          <a:lstStyle/>
          <a:p>
            <a:pPr algn="ctr"/>
            <a:r>
              <a:rPr lang="en-US" dirty="0" smtClean="0">
                <a:solidFill>
                  <a:schemeClr val="tx1">
                    <a:lumMod val="75000"/>
                    <a:lumOff val="25000"/>
                  </a:schemeClr>
                </a:solidFill>
              </a:rPr>
              <a:t>Differentiated Instruction </a:t>
            </a:r>
            <a:r>
              <a:rPr smtClean="0">
                <a:solidFill>
                  <a:schemeClr val="bg1"/>
                </a:solidFill>
              </a:rPr>
              <a:t>W</a:t>
            </a:r>
            <a:r>
              <a:rPr lang="en-US" dirty="0" err="1" smtClean="0"/>
              <a:t>ork</a:t>
            </a:r>
            <a:r>
              <a:rPr lang="en-US" dirty="0" smtClean="0"/>
              <a:t> </a:t>
            </a:r>
            <a:r>
              <a:rPr smtClean="0"/>
              <a:t>S</a:t>
            </a:r>
            <a:r>
              <a:rPr lang="en-US" dirty="0" err="1" smtClean="0"/>
              <a:t>ession</a:t>
            </a:r>
            <a:endParaRPr lang="en-US" dirty="0"/>
          </a:p>
        </p:txBody>
      </p:sp>
      <p:pic>
        <p:nvPicPr>
          <p:cNvPr id="4" name="Picture 3" descr="121490-881854-254"/>
          <p:cNvPicPr>
            <a:picLocks noChangeAspect="1" noChangeArrowheads="1"/>
          </p:cNvPicPr>
          <p:nvPr/>
        </p:nvPicPr>
        <p:blipFill>
          <a:blip r:embed="rId2"/>
          <a:srcRect/>
          <a:stretch>
            <a:fillRect/>
          </a:stretch>
        </p:blipFill>
        <p:spPr bwMode="auto">
          <a:xfrm>
            <a:off x="2057400" y="2209800"/>
            <a:ext cx="5334000" cy="2438400"/>
          </a:xfrm>
          <a:prstGeom prst="rect">
            <a:avLst/>
          </a:prstGeom>
          <a:noFill/>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ChangeArrowheads="1"/>
          </p:cNvSpPr>
          <p:nvPr/>
        </p:nvSpPr>
        <p:spPr bwMode="auto">
          <a:xfrm>
            <a:off x="1447800" y="2133600"/>
            <a:ext cx="1905000" cy="685800"/>
          </a:xfrm>
          <a:prstGeom prst="rect">
            <a:avLst/>
          </a:prstGeom>
          <a:solidFill>
            <a:schemeClr val="accent1"/>
          </a:solidFill>
          <a:ln w="9525">
            <a:solidFill>
              <a:schemeClr val="tx1"/>
            </a:solidFill>
            <a:miter lim="800000"/>
            <a:headEnd/>
            <a:tailEnd/>
          </a:ln>
          <a:effectLst/>
        </p:spPr>
        <p:txBody>
          <a:bodyPr wrap="none" anchor="ctr"/>
          <a:lstStyle/>
          <a:p>
            <a:pPr algn="ctr"/>
            <a:r>
              <a:rPr lang="en-US" sz="2800" dirty="0"/>
              <a:t>Content</a:t>
            </a:r>
          </a:p>
        </p:txBody>
      </p:sp>
      <p:sp>
        <p:nvSpPr>
          <p:cNvPr id="5123" name="Rectangle 3"/>
          <p:cNvSpPr>
            <a:spLocks noChangeArrowheads="1"/>
          </p:cNvSpPr>
          <p:nvPr/>
        </p:nvSpPr>
        <p:spPr bwMode="auto">
          <a:xfrm>
            <a:off x="3810000" y="2133600"/>
            <a:ext cx="1905000" cy="685800"/>
          </a:xfrm>
          <a:prstGeom prst="rect">
            <a:avLst/>
          </a:prstGeom>
          <a:solidFill>
            <a:schemeClr val="accent1"/>
          </a:solidFill>
          <a:ln w="9525">
            <a:solidFill>
              <a:schemeClr val="tx1"/>
            </a:solidFill>
            <a:miter lim="800000"/>
            <a:headEnd/>
            <a:tailEnd/>
          </a:ln>
          <a:effectLst/>
        </p:spPr>
        <p:txBody>
          <a:bodyPr wrap="none" anchor="ctr"/>
          <a:lstStyle/>
          <a:p>
            <a:pPr algn="ctr"/>
            <a:r>
              <a:rPr lang="en-US" sz="2800" dirty="0"/>
              <a:t>Process</a:t>
            </a:r>
          </a:p>
        </p:txBody>
      </p:sp>
      <p:sp>
        <p:nvSpPr>
          <p:cNvPr id="5124" name="Rectangle 4"/>
          <p:cNvSpPr>
            <a:spLocks noChangeArrowheads="1"/>
          </p:cNvSpPr>
          <p:nvPr/>
        </p:nvSpPr>
        <p:spPr bwMode="auto">
          <a:xfrm>
            <a:off x="6324600" y="2133600"/>
            <a:ext cx="1905000" cy="685800"/>
          </a:xfrm>
          <a:prstGeom prst="rect">
            <a:avLst/>
          </a:prstGeom>
          <a:solidFill>
            <a:schemeClr val="accent1"/>
          </a:solidFill>
          <a:ln w="9525">
            <a:solidFill>
              <a:schemeClr val="tx1"/>
            </a:solidFill>
            <a:miter lim="800000"/>
            <a:headEnd/>
            <a:tailEnd/>
          </a:ln>
          <a:effectLst/>
        </p:spPr>
        <p:txBody>
          <a:bodyPr wrap="none" anchor="ctr"/>
          <a:lstStyle/>
          <a:p>
            <a:pPr algn="ctr"/>
            <a:r>
              <a:rPr lang="en-US" sz="2800" dirty="0"/>
              <a:t>Product</a:t>
            </a:r>
          </a:p>
        </p:txBody>
      </p:sp>
      <p:sp>
        <p:nvSpPr>
          <p:cNvPr id="5125" name="Text Box 5"/>
          <p:cNvSpPr txBox="1">
            <a:spLocks noChangeArrowheads="1"/>
          </p:cNvSpPr>
          <p:nvPr/>
        </p:nvSpPr>
        <p:spPr bwMode="auto">
          <a:xfrm>
            <a:off x="1752600" y="3352800"/>
            <a:ext cx="6188641" cy="646331"/>
          </a:xfrm>
          <a:prstGeom prst="rect">
            <a:avLst/>
          </a:prstGeom>
          <a:noFill/>
          <a:ln w="9525">
            <a:noFill/>
            <a:miter lim="800000"/>
            <a:headEnd/>
            <a:tailEnd/>
          </a:ln>
          <a:effectLst/>
        </p:spPr>
        <p:txBody>
          <a:bodyPr wrap="square">
            <a:spAutoFit/>
          </a:bodyPr>
          <a:lstStyle/>
          <a:p>
            <a:pPr algn="ctr"/>
            <a:r>
              <a:rPr lang="en-US" sz="3600" b="1" dirty="0"/>
              <a:t>According to Students’</a:t>
            </a:r>
          </a:p>
        </p:txBody>
      </p:sp>
      <p:sp>
        <p:nvSpPr>
          <p:cNvPr id="5126" name="Rectangle 6"/>
          <p:cNvSpPr>
            <a:spLocks noChangeArrowheads="1"/>
          </p:cNvSpPr>
          <p:nvPr/>
        </p:nvSpPr>
        <p:spPr bwMode="auto">
          <a:xfrm>
            <a:off x="1447800" y="4648200"/>
            <a:ext cx="1905000" cy="685800"/>
          </a:xfrm>
          <a:prstGeom prst="rect">
            <a:avLst/>
          </a:prstGeom>
          <a:solidFill>
            <a:schemeClr val="accent1"/>
          </a:solidFill>
          <a:ln w="9525">
            <a:solidFill>
              <a:schemeClr val="tx1"/>
            </a:solidFill>
            <a:miter lim="800000"/>
            <a:headEnd/>
            <a:tailEnd/>
          </a:ln>
          <a:effectLst/>
        </p:spPr>
        <p:txBody>
          <a:bodyPr wrap="none" anchor="ctr"/>
          <a:lstStyle/>
          <a:p>
            <a:pPr algn="ctr"/>
            <a:r>
              <a:rPr lang="en-US" sz="2800" dirty="0"/>
              <a:t>Readiness</a:t>
            </a:r>
          </a:p>
        </p:txBody>
      </p:sp>
      <p:sp>
        <p:nvSpPr>
          <p:cNvPr id="5127" name="Rectangle 7"/>
          <p:cNvSpPr>
            <a:spLocks noChangeArrowheads="1"/>
          </p:cNvSpPr>
          <p:nvPr/>
        </p:nvSpPr>
        <p:spPr bwMode="auto">
          <a:xfrm>
            <a:off x="3962400" y="4648200"/>
            <a:ext cx="1905000" cy="685800"/>
          </a:xfrm>
          <a:prstGeom prst="rect">
            <a:avLst/>
          </a:prstGeom>
          <a:solidFill>
            <a:schemeClr val="accent1"/>
          </a:solidFill>
          <a:ln w="9525">
            <a:solidFill>
              <a:schemeClr val="tx1"/>
            </a:solidFill>
            <a:miter lim="800000"/>
            <a:headEnd/>
            <a:tailEnd/>
          </a:ln>
          <a:effectLst/>
        </p:spPr>
        <p:txBody>
          <a:bodyPr wrap="none" anchor="ctr"/>
          <a:lstStyle/>
          <a:p>
            <a:pPr algn="ctr"/>
            <a:r>
              <a:rPr lang="en-US" sz="2800" dirty="0"/>
              <a:t>Interest</a:t>
            </a:r>
          </a:p>
        </p:txBody>
      </p:sp>
      <p:sp>
        <p:nvSpPr>
          <p:cNvPr id="5128" name="Rectangle 8"/>
          <p:cNvSpPr>
            <a:spLocks noChangeArrowheads="1"/>
          </p:cNvSpPr>
          <p:nvPr/>
        </p:nvSpPr>
        <p:spPr bwMode="auto">
          <a:xfrm>
            <a:off x="6324600" y="4643438"/>
            <a:ext cx="1905000" cy="685800"/>
          </a:xfrm>
          <a:prstGeom prst="rect">
            <a:avLst/>
          </a:prstGeom>
          <a:solidFill>
            <a:schemeClr val="accent1"/>
          </a:solidFill>
          <a:ln w="9525">
            <a:solidFill>
              <a:schemeClr val="tx1"/>
            </a:solidFill>
            <a:miter lim="800000"/>
            <a:headEnd/>
            <a:tailEnd/>
          </a:ln>
          <a:effectLst/>
        </p:spPr>
        <p:txBody>
          <a:bodyPr wrap="none" anchor="ctr"/>
          <a:lstStyle/>
          <a:p>
            <a:pPr algn="ctr"/>
            <a:r>
              <a:rPr lang="en-US" sz="2000" b="1"/>
              <a:t>Learning</a:t>
            </a:r>
          </a:p>
          <a:p>
            <a:pPr algn="ctr"/>
            <a:r>
              <a:rPr lang="en-US" sz="2000" b="1"/>
              <a:t>Profile</a:t>
            </a:r>
          </a:p>
        </p:txBody>
      </p:sp>
      <p:sp>
        <p:nvSpPr>
          <p:cNvPr id="5129" name="Text Box 9"/>
          <p:cNvSpPr txBox="1">
            <a:spLocks noChangeArrowheads="1"/>
          </p:cNvSpPr>
          <p:nvPr/>
        </p:nvSpPr>
        <p:spPr bwMode="auto">
          <a:xfrm>
            <a:off x="136525" y="6361113"/>
            <a:ext cx="184150" cy="274637"/>
          </a:xfrm>
          <a:prstGeom prst="rect">
            <a:avLst/>
          </a:prstGeom>
          <a:noFill/>
          <a:ln w="9525">
            <a:noFill/>
            <a:miter lim="800000"/>
            <a:headEnd/>
            <a:tailEnd/>
          </a:ln>
          <a:effectLst/>
        </p:spPr>
        <p:txBody>
          <a:bodyPr wrap="none">
            <a:spAutoFit/>
          </a:bodyPr>
          <a:lstStyle/>
          <a:p>
            <a:endParaRPr lang="en-US" sz="1200"/>
          </a:p>
        </p:txBody>
      </p:sp>
      <p:sp>
        <p:nvSpPr>
          <p:cNvPr id="5130" name="Rectangle 10"/>
          <p:cNvSpPr>
            <a:spLocks noChangeArrowheads="1"/>
          </p:cNvSpPr>
          <p:nvPr/>
        </p:nvSpPr>
        <p:spPr bwMode="auto">
          <a:xfrm>
            <a:off x="762000" y="304800"/>
            <a:ext cx="7772400" cy="1143000"/>
          </a:xfrm>
          <a:prstGeom prst="rect">
            <a:avLst/>
          </a:prstGeom>
          <a:noFill/>
          <a:ln w="9525">
            <a:noFill/>
            <a:miter lim="800000"/>
            <a:headEnd/>
            <a:tailEnd/>
          </a:ln>
          <a:effectLst/>
        </p:spPr>
        <p:txBody>
          <a:bodyPr anchor="ctr"/>
          <a:lstStyle/>
          <a:p>
            <a:pPr algn="ctr"/>
            <a:r>
              <a:rPr lang="en-US" sz="4400" b="1" dirty="0"/>
              <a:t>Teachers Can Differentiate</a:t>
            </a:r>
          </a:p>
        </p:txBody>
      </p:sp>
      <p:sp>
        <p:nvSpPr>
          <p:cNvPr id="5131" name="Text Box 11"/>
          <p:cNvSpPr txBox="1">
            <a:spLocks noChangeArrowheads="1"/>
          </p:cNvSpPr>
          <p:nvPr/>
        </p:nvSpPr>
        <p:spPr bwMode="auto">
          <a:xfrm>
            <a:off x="1828800" y="6324600"/>
            <a:ext cx="6423040" cy="276999"/>
          </a:xfrm>
          <a:prstGeom prst="rect">
            <a:avLst/>
          </a:prstGeom>
          <a:noFill/>
          <a:ln w="9525">
            <a:noFill/>
            <a:miter lim="800000"/>
            <a:headEnd/>
            <a:tailEnd/>
          </a:ln>
          <a:effectLst/>
        </p:spPr>
        <p:txBody>
          <a:bodyPr wrap="none">
            <a:spAutoFit/>
          </a:bodyPr>
          <a:lstStyle/>
          <a:p>
            <a:pPr algn="ctr"/>
            <a:r>
              <a:rPr lang="en-US" sz="1200" dirty="0"/>
              <a:t>Adapted from </a:t>
            </a:r>
            <a:r>
              <a:rPr lang="en-US" sz="1200" i="1" dirty="0"/>
              <a:t>The Differentiated Classroom:  Responding to the Needs of All Learners </a:t>
            </a:r>
            <a:r>
              <a:rPr lang="en-US" sz="1200" dirty="0"/>
              <a:t>(Tomlinson, 1999)</a:t>
            </a:r>
          </a:p>
        </p:txBody>
      </p:sp>
      <p:sp>
        <p:nvSpPr>
          <p:cNvPr id="5132" name="Line 12"/>
          <p:cNvSpPr>
            <a:spLocks noChangeShapeType="1"/>
          </p:cNvSpPr>
          <p:nvPr/>
        </p:nvSpPr>
        <p:spPr bwMode="auto">
          <a:xfrm flipH="1">
            <a:off x="3048000" y="1447800"/>
            <a:ext cx="1600200" cy="533400"/>
          </a:xfrm>
          <a:prstGeom prst="line">
            <a:avLst/>
          </a:prstGeom>
          <a:noFill/>
          <a:ln w="9525">
            <a:solidFill>
              <a:schemeClr val="tx1"/>
            </a:solidFill>
            <a:round/>
            <a:headEnd/>
            <a:tailEnd/>
          </a:ln>
          <a:effectLst/>
        </p:spPr>
        <p:txBody>
          <a:bodyPr/>
          <a:lstStyle/>
          <a:p>
            <a:endParaRPr lang="en-US"/>
          </a:p>
        </p:txBody>
      </p:sp>
      <p:sp>
        <p:nvSpPr>
          <p:cNvPr id="5133" name="Line 13"/>
          <p:cNvSpPr>
            <a:spLocks noChangeShapeType="1"/>
          </p:cNvSpPr>
          <p:nvPr/>
        </p:nvSpPr>
        <p:spPr bwMode="auto">
          <a:xfrm>
            <a:off x="4648200" y="1447800"/>
            <a:ext cx="1752600" cy="533400"/>
          </a:xfrm>
          <a:prstGeom prst="line">
            <a:avLst/>
          </a:prstGeom>
          <a:noFill/>
          <a:ln w="9525">
            <a:solidFill>
              <a:schemeClr val="tx1"/>
            </a:solidFill>
            <a:round/>
            <a:headEnd/>
            <a:tailEnd/>
          </a:ln>
          <a:effectLst/>
        </p:spPr>
        <p:txBody>
          <a:bodyPr/>
          <a:lstStyle/>
          <a:p>
            <a:endParaRPr lang="en-US"/>
          </a:p>
        </p:txBody>
      </p:sp>
      <p:sp>
        <p:nvSpPr>
          <p:cNvPr id="5135" name="Line 15"/>
          <p:cNvSpPr>
            <a:spLocks noChangeShapeType="1"/>
          </p:cNvSpPr>
          <p:nvPr/>
        </p:nvSpPr>
        <p:spPr bwMode="auto">
          <a:xfrm flipH="1">
            <a:off x="2971800" y="4038600"/>
            <a:ext cx="1828800" cy="533400"/>
          </a:xfrm>
          <a:prstGeom prst="line">
            <a:avLst/>
          </a:prstGeom>
          <a:noFill/>
          <a:ln w="9525">
            <a:solidFill>
              <a:schemeClr val="tx1"/>
            </a:solidFill>
            <a:round/>
            <a:headEnd/>
            <a:tailEnd/>
          </a:ln>
          <a:effectLst/>
        </p:spPr>
        <p:txBody>
          <a:bodyPr/>
          <a:lstStyle/>
          <a:p>
            <a:endParaRPr lang="en-US"/>
          </a:p>
        </p:txBody>
      </p:sp>
      <p:sp>
        <p:nvSpPr>
          <p:cNvPr id="5136" name="Line 16"/>
          <p:cNvSpPr>
            <a:spLocks noChangeShapeType="1"/>
          </p:cNvSpPr>
          <p:nvPr/>
        </p:nvSpPr>
        <p:spPr bwMode="auto">
          <a:xfrm>
            <a:off x="4800600" y="4038600"/>
            <a:ext cx="2057400" cy="457200"/>
          </a:xfrm>
          <a:prstGeom prst="line">
            <a:avLst/>
          </a:prstGeom>
          <a:noFill/>
          <a:ln w="9525">
            <a:solidFill>
              <a:schemeClr val="tx1"/>
            </a:solidFill>
            <a:round/>
            <a:headEnd/>
            <a:tailEnd/>
          </a:ln>
          <a:effectLst/>
        </p:spPr>
        <p:txBody>
          <a:bodyPr/>
          <a:lstStyle/>
          <a:p>
            <a:endParaRPr lang="en-US"/>
          </a:p>
        </p:txBody>
      </p:sp>
      <p:sp>
        <p:nvSpPr>
          <p:cNvPr id="5137" name="Line 17"/>
          <p:cNvSpPr>
            <a:spLocks noChangeShapeType="1"/>
          </p:cNvSpPr>
          <p:nvPr/>
        </p:nvSpPr>
        <p:spPr bwMode="auto">
          <a:xfrm>
            <a:off x="4800600" y="4038600"/>
            <a:ext cx="0" cy="533400"/>
          </a:xfrm>
          <a:prstGeom prst="line">
            <a:avLst/>
          </a:prstGeom>
          <a:noFill/>
          <a:ln w="9525">
            <a:solidFill>
              <a:schemeClr val="tx1"/>
            </a:solidFill>
            <a:round/>
            <a:headEnd/>
            <a:tailEnd/>
          </a:ln>
          <a:effectLst/>
        </p:spPr>
        <p:txBody>
          <a:bodyPr/>
          <a:lstStyle/>
          <a:p>
            <a:endParaRPr lang="en-US"/>
          </a:p>
        </p:txBody>
      </p:sp>
      <p:sp>
        <p:nvSpPr>
          <p:cNvPr id="5140" name="Line 20"/>
          <p:cNvSpPr>
            <a:spLocks noChangeShapeType="1"/>
          </p:cNvSpPr>
          <p:nvPr/>
        </p:nvSpPr>
        <p:spPr bwMode="auto">
          <a:xfrm>
            <a:off x="4648200" y="1447800"/>
            <a:ext cx="0" cy="533400"/>
          </a:xfrm>
          <a:prstGeom prst="line">
            <a:avLst/>
          </a:prstGeom>
          <a:noFill/>
          <a:ln w="9525">
            <a:solidFill>
              <a:schemeClr val="tx1"/>
            </a:solidFill>
            <a:round/>
            <a:headEnd/>
            <a:tailEnd/>
          </a:ln>
          <a:effectLst/>
        </p:spPr>
        <p:txBody>
          <a:bodyPr/>
          <a:lstStyle/>
          <a:p>
            <a:endParaRPr lang="en-US"/>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Key</a:t>
            </a:r>
            <a:endParaRPr lang="en-US" dirty="0"/>
          </a:p>
        </p:txBody>
      </p:sp>
      <p:sp>
        <p:nvSpPr>
          <p:cNvPr id="3" name="Content Placeholder 2"/>
          <p:cNvSpPr>
            <a:spLocks noGrp="1"/>
          </p:cNvSpPr>
          <p:nvPr>
            <p:ph sz="quarter" idx="1"/>
          </p:nvPr>
        </p:nvSpPr>
        <p:spPr/>
        <p:txBody>
          <a:bodyPr>
            <a:normAutofit fontScale="92500"/>
          </a:bodyPr>
          <a:lstStyle/>
          <a:p>
            <a:r>
              <a:rPr lang="en-US" sz="2800" dirty="0" smtClean="0"/>
              <a:t>The Key to a differentiated classroom is that all students are regularly offered CHOICES and students are matched with tasks </a:t>
            </a:r>
            <a:r>
              <a:rPr lang="en-US" sz="2800" i="1" dirty="0" smtClean="0"/>
              <a:t>compatible</a:t>
            </a:r>
            <a:r>
              <a:rPr lang="en-US" sz="2800" dirty="0" smtClean="0"/>
              <a:t> with their </a:t>
            </a:r>
            <a:r>
              <a:rPr lang="en-US" sz="2800" i="1" dirty="0" smtClean="0"/>
              <a:t>individual learner profiles</a:t>
            </a:r>
            <a:r>
              <a:rPr lang="en-US" sz="2800" dirty="0" smtClean="0"/>
              <a:t>.</a:t>
            </a:r>
          </a:p>
          <a:p>
            <a:pPr>
              <a:buNone/>
            </a:pPr>
            <a:endParaRPr lang="en-US" sz="2800" dirty="0" smtClean="0"/>
          </a:p>
          <a:p>
            <a:pPr marL="457200" indent="-457200" algn="ctr">
              <a:lnSpc>
                <a:spcPct val="90000"/>
              </a:lnSpc>
              <a:spcBef>
                <a:spcPct val="20000"/>
              </a:spcBef>
              <a:buClr>
                <a:schemeClr val="tx1"/>
              </a:buClr>
              <a:buSzPct val="75000"/>
              <a:buNone/>
            </a:pPr>
            <a:r>
              <a:rPr lang="en-US" b="1" dirty="0" smtClean="0">
                <a:latin typeface="Arial" charset="0"/>
              </a:rPr>
              <a:t>Curriculum should be differentiated in three areas:</a:t>
            </a:r>
          </a:p>
          <a:p>
            <a:pPr marL="457200" indent="-457200">
              <a:lnSpc>
                <a:spcPct val="90000"/>
              </a:lnSpc>
              <a:spcBef>
                <a:spcPct val="20000"/>
              </a:spcBef>
              <a:buClr>
                <a:schemeClr val="tx1"/>
              </a:buClr>
              <a:buSzPct val="75000"/>
              <a:buNone/>
            </a:pPr>
            <a:r>
              <a:rPr lang="en-US" dirty="0" smtClean="0">
                <a:latin typeface="Arial" charset="0"/>
              </a:rPr>
              <a:t>1.  </a:t>
            </a:r>
            <a:r>
              <a:rPr lang="en-US" b="1" i="1" dirty="0" smtClean="0">
                <a:latin typeface="Arial" charset="0"/>
              </a:rPr>
              <a:t>Content:</a:t>
            </a:r>
          </a:p>
          <a:p>
            <a:pPr marL="457200" indent="-457200">
              <a:lnSpc>
                <a:spcPct val="90000"/>
              </a:lnSpc>
              <a:spcBef>
                <a:spcPct val="20000"/>
              </a:spcBef>
              <a:buClr>
                <a:schemeClr val="tx1"/>
              </a:buClr>
              <a:buSzPct val="75000"/>
              <a:buNone/>
            </a:pPr>
            <a:r>
              <a:rPr lang="en-US" dirty="0" smtClean="0">
                <a:latin typeface="Arial" charset="0"/>
              </a:rPr>
              <a:t>	Multiple option for taking in information</a:t>
            </a:r>
          </a:p>
          <a:p>
            <a:pPr marL="457200" indent="-457200">
              <a:lnSpc>
                <a:spcPct val="90000"/>
              </a:lnSpc>
              <a:spcBef>
                <a:spcPct val="20000"/>
              </a:spcBef>
              <a:buClr>
                <a:schemeClr val="tx1"/>
              </a:buClr>
              <a:buSzPct val="75000"/>
              <a:buNone/>
            </a:pPr>
            <a:r>
              <a:rPr lang="en-US" dirty="0" smtClean="0">
                <a:latin typeface="Arial" charset="0"/>
              </a:rPr>
              <a:t>2.  </a:t>
            </a:r>
            <a:r>
              <a:rPr lang="en-US" b="1" i="1" dirty="0" smtClean="0">
                <a:latin typeface="Arial" charset="0"/>
              </a:rPr>
              <a:t>Process:</a:t>
            </a:r>
          </a:p>
          <a:p>
            <a:pPr marL="457200" indent="-457200">
              <a:lnSpc>
                <a:spcPct val="90000"/>
              </a:lnSpc>
              <a:spcBef>
                <a:spcPct val="20000"/>
              </a:spcBef>
              <a:buClr>
                <a:schemeClr val="tx1"/>
              </a:buClr>
              <a:buSzPct val="75000"/>
              <a:buNone/>
            </a:pPr>
            <a:r>
              <a:rPr lang="en-US" dirty="0" smtClean="0">
                <a:latin typeface="Arial" charset="0"/>
              </a:rPr>
              <a:t>	Multiple options for making sense of the ideas</a:t>
            </a:r>
          </a:p>
          <a:p>
            <a:pPr marL="457200" indent="-457200">
              <a:lnSpc>
                <a:spcPct val="90000"/>
              </a:lnSpc>
              <a:spcBef>
                <a:spcPct val="20000"/>
              </a:spcBef>
              <a:buClr>
                <a:schemeClr val="tx1"/>
              </a:buClr>
              <a:buSzPct val="75000"/>
              <a:buNone/>
            </a:pPr>
            <a:r>
              <a:rPr lang="en-US" dirty="0" smtClean="0">
                <a:latin typeface="Arial" charset="0"/>
              </a:rPr>
              <a:t>3.  </a:t>
            </a:r>
            <a:r>
              <a:rPr lang="en-US" b="1" i="1" dirty="0" smtClean="0">
                <a:latin typeface="Arial" charset="0"/>
              </a:rPr>
              <a:t>Product:</a:t>
            </a:r>
          </a:p>
          <a:p>
            <a:pPr marL="457200" indent="-457200">
              <a:lnSpc>
                <a:spcPct val="90000"/>
              </a:lnSpc>
              <a:spcBef>
                <a:spcPct val="20000"/>
              </a:spcBef>
              <a:buClr>
                <a:schemeClr val="tx1"/>
              </a:buClr>
              <a:buSzPct val="75000"/>
              <a:buNone/>
            </a:pPr>
            <a:r>
              <a:rPr lang="en-US" dirty="0" smtClean="0">
                <a:latin typeface="Arial" charset="0"/>
              </a:rPr>
              <a:t>	Multiple options for expressing what they know</a:t>
            </a:r>
          </a:p>
          <a:p>
            <a:endParaRPr lang="en-US"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ChangeArrowheads="1"/>
          </p:cNvSpPr>
          <p:nvPr/>
        </p:nvSpPr>
        <p:spPr bwMode="auto">
          <a:xfrm>
            <a:off x="622300" y="231775"/>
            <a:ext cx="4529138" cy="1147763"/>
          </a:xfrm>
          <a:prstGeom prst="rect">
            <a:avLst/>
          </a:prstGeom>
          <a:solidFill>
            <a:srgbClr val="FFFF00"/>
          </a:solidFill>
          <a:ln w="9525">
            <a:solidFill>
              <a:srgbClr val="0000FF"/>
            </a:solidFill>
            <a:miter lim="800000"/>
            <a:headEnd/>
            <a:tailEnd/>
          </a:ln>
          <a:effectLst/>
        </p:spPr>
        <p:txBody>
          <a:bodyPr wrap="none" anchor="ctr"/>
          <a:lstStyle/>
          <a:p>
            <a:endParaRPr lang="en-US"/>
          </a:p>
        </p:txBody>
      </p:sp>
      <p:sp>
        <p:nvSpPr>
          <p:cNvPr id="45059" name="Rectangle 3"/>
          <p:cNvSpPr>
            <a:spLocks noGrp="1" noChangeArrowheads="1"/>
          </p:cNvSpPr>
          <p:nvPr>
            <p:ph type="title"/>
          </p:nvPr>
        </p:nvSpPr>
        <p:spPr>
          <a:xfrm>
            <a:off x="685800" y="292100"/>
            <a:ext cx="4433888" cy="952500"/>
          </a:xfrm>
        </p:spPr>
        <p:txBody>
          <a:bodyPr>
            <a:normAutofit fontScale="90000"/>
          </a:bodyPr>
          <a:lstStyle/>
          <a:p>
            <a:r>
              <a:rPr lang="en-US" sz="4000" dirty="0"/>
              <a:t>-</a:t>
            </a:r>
            <a:r>
              <a:rPr lang="en-US" sz="4000" dirty="0">
                <a:solidFill>
                  <a:schemeClr val="tx1"/>
                </a:solidFill>
                <a:latin typeface="Comic Sans MS" pitchFamily="66" charset="0"/>
              </a:rPr>
              <a:t>CHOICE-</a:t>
            </a:r>
            <a:r>
              <a:rPr lang="en-US" sz="4000" dirty="0">
                <a:latin typeface="Comic Sans MS" pitchFamily="66" charset="0"/>
              </a:rPr>
              <a:t/>
            </a:r>
            <a:br>
              <a:rPr lang="en-US" sz="4000" dirty="0">
                <a:latin typeface="Comic Sans MS" pitchFamily="66" charset="0"/>
              </a:rPr>
            </a:br>
            <a:r>
              <a:rPr lang="en-US" sz="3200" dirty="0">
                <a:solidFill>
                  <a:schemeClr val="tx1"/>
                </a:solidFill>
                <a:latin typeface="Comic Sans MS" pitchFamily="66" charset="0"/>
              </a:rPr>
              <a:t>The Great Motivator!</a:t>
            </a:r>
            <a:endParaRPr lang="en-US" sz="4000" dirty="0">
              <a:solidFill>
                <a:schemeClr val="tx1"/>
              </a:solidFill>
            </a:endParaRPr>
          </a:p>
        </p:txBody>
      </p:sp>
      <p:sp>
        <p:nvSpPr>
          <p:cNvPr id="45060" name="Rectangle 4"/>
          <p:cNvSpPr>
            <a:spLocks noGrp="1" noChangeArrowheads="1"/>
          </p:cNvSpPr>
          <p:nvPr>
            <p:ph sz="quarter" idx="1"/>
          </p:nvPr>
        </p:nvSpPr>
        <p:spPr>
          <a:xfrm>
            <a:off x="222250" y="1544638"/>
            <a:ext cx="8628063" cy="5116512"/>
          </a:xfrm>
        </p:spPr>
        <p:txBody>
          <a:bodyPr>
            <a:normAutofit lnSpcReduction="10000"/>
          </a:bodyPr>
          <a:lstStyle/>
          <a:p>
            <a:r>
              <a:rPr lang="en-US" sz="2400" dirty="0">
                <a:latin typeface="Comic Sans MS" pitchFamily="66" charset="0"/>
              </a:rPr>
              <a:t>Requires children to be aware of their own readiness, interests, and learning profiles.</a:t>
            </a:r>
          </a:p>
          <a:p>
            <a:endParaRPr lang="en-US" sz="2400" dirty="0">
              <a:latin typeface="Comic Sans MS" pitchFamily="66" charset="0"/>
            </a:endParaRPr>
          </a:p>
          <a:p>
            <a:r>
              <a:rPr lang="en-US" sz="2400" dirty="0">
                <a:latin typeface="Comic Sans MS" pitchFamily="66" charset="0"/>
              </a:rPr>
              <a:t>Students have choices provided by the teacher.  (</a:t>
            </a:r>
            <a:r>
              <a:rPr lang="en-US" sz="2400" b="1" dirty="0">
                <a:latin typeface="Comic Sans MS" pitchFamily="66" charset="0"/>
              </a:rPr>
              <a:t>YOU</a:t>
            </a:r>
            <a:r>
              <a:rPr lang="en-US" sz="2400" dirty="0">
                <a:latin typeface="Comic Sans MS" pitchFamily="66" charset="0"/>
              </a:rPr>
              <a:t> are still in charge of crafting challenging opportunities for all kiddos </a:t>
            </a:r>
            <a:r>
              <a:rPr lang="en-US" sz="2400" dirty="0">
                <a:latin typeface="Arial"/>
              </a:rPr>
              <a:t>–</a:t>
            </a:r>
            <a:r>
              <a:rPr lang="en-US" sz="2400" dirty="0">
                <a:latin typeface="Comic Sans MS" pitchFamily="66" charset="0"/>
              </a:rPr>
              <a:t> </a:t>
            </a:r>
            <a:r>
              <a:rPr lang="en-US" sz="2400" b="1" dirty="0">
                <a:latin typeface="Comic Sans MS" pitchFamily="66" charset="0"/>
              </a:rPr>
              <a:t>NO taking the easy way out!)</a:t>
            </a:r>
          </a:p>
          <a:p>
            <a:endParaRPr lang="en-US" sz="2400" b="1" dirty="0">
              <a:latin typeface="Comic Sans MS" pitchFamily="66" charset="0"/>
            </a:endParaRPr>
          </a:p>
          <a:p>
            <a:r>
              <a:rPr lang="en-US" sz="2400" dirty="0">
                <a:latin typeface="Comic Sans MS" pitchFamily="66" charset="0"/>
              </a:rPr>
              <a:t>Use choice across the curriculum:  writing topics, content writing prompts, self-selected reading, contract menus, math problems, spelling words, product and assessment options, seating, group arrangement, ETC . . .</a:t>
            </a:r>
          </a:p>
          <a:p>
            <a:endParaRPr lang="en-US" sz="2000" dirty="0">
              <a:latin typeface="Comic Sans MS" pitchFamily="66" charset="0"/>
            </a:endParaRPr>
          </a:p>
          <a:p>
            <a:r>
              <a:rPr lang="en-US" sz="2000" b="1" dirty="0">
                <a:latin typeface="Comic Sans MS" pitchFamily="66" charset="0"/>
              </a:rPr>
              <a:t>GUARANTEES BUY-IN AND ENTHUSIASM FOR LEARNING!</a:t>
            </a:r>
            <a:r>
              <a:rPr lang="en-US" sz="1800" b="1" dirty="0">
                <a:latin typeface="Comic Sans MS" pitchFamily="66" charset="0"/>
              </a:rPr>
              <a:t> </a:t>
            </a:r>
          </a:p>
        </p:txBody>
      </p:sp>
      <p:pic>
        <p:nvPicPr>
          <p:cNvPr id="45061" name="Picture 5" descr="j0232431"/>
          <p:cNvPicPr>
            <a:picLocks noChangeAspect="1" noChangeArrowheads="1"/>
          </p:cNvPicPr>
          <p:nvPr/>
        </p:nvPicPr>
        <p:blipFill>
          <a:blip r:embed="rId3"/>
          <a:srcRect/>
          <a:stretch>
            <a:fillRect/>
          </a:stretch>
        </p:blipFill>
        <p:spPr bwMode="auto">
          <a:xfrm>
            <a:off x="5810250" y="0"/>
            <a:ext cx="1966913" cy="1511300"/>
          </a:xfrm>
          <a:prstGeom prst="rect">
            <a:avLst/>
          </a:prstGeom>
          <a:noFill/>
        </p:spPr>
      </p:pic>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89090" name="Rectangle 2"/>
          <p:cNvSpPr>
            <a:spLocks noGrp="1" noChangeArrowheads="1"/>
          </p:cNvSpPr>
          <p:nvPr>
            <p:ph type="title"/>
          </p:nvPr>
        </p:nvSpPr>
        <p:spPr>
          <a:xfrm>
            <a:off x="457200" y="1371600"/>
            <a:ext cx="8458200" cy="1143000"/>
          </a:xfrm>
        </p:spPr>
        <p:txBody>
          <a:bodyPr/>
          <a:lstStyle/>
          <a:p>
            <a:pPr algn="ctr" eaLnBrk="1" hangingPunct="1"/>
            <a:r>
              <a:rPr lang="en-US" sz="6000" dirty="0" smtClean="0"/>
              <a:t>Choice Boards</a:t>
            </a:r>
          </a:p>
        </p:txBody>
      </p:sp>
      <p:pic>
        <p:nvPicPr>
          <p:cNvPr id="89091" name="Picture 3" descr="choices-for-deliberate-creators"/>
          <p:cNvPicPr>
            <a:picLocks noChangeAspect="1" noChangeArrowheads="1"/>
          </p:cNvPicPr>
          <p:nvPr/>
        </p:nvPicPr>
        <p:blipFill>
          <a:blip r:embed="rId3"/>
          <a:srcRect/>
          <a:stretch>
            <a:fillRect/>
          </a:stretch>
        </p:blipFill>
        <p:spPr bwMode="auto">
          <a:xfrm>
            <a:off x="1828800" y="2971800"/>
            <a:ext cx="5486400" cy="33528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8306" name="Rectangle 2"/>
          <p:cNvSpPr>
            <a:spLocks noGrp="1" noChangeArrowheads="1"/>
          </p:cNvSpPr>
          <p:nvPr>
            <p:ph type="title"/>
          </p:nvPr>
        </p:nvSpPr>
        <p:spPr/>
        <p:txBody>
          <a:bodyPr>
            <a:normAutofit fontScale="90000"/>
          </a:bodyPr>
          <a:lstStyle/>
          <a:p>
            <a:pPr algn="ctr" eaLnBrk="1" hangingPunct="1"/>
            <a:r>
              <a:rPr lang="en-US" b="1" dirty="0" smtClean="0"/>
              <a:t>Purpose of  </a:t>
            </a:r>
            <a:br>
              <a:rPr lang="en-US" b="1" dirty="0" smtClean="0"/>
            </a:br>
            <a:r>
              <a:rPr lang="en-US" b="1" dirty="0" smtClean="0"/>
              <a:t>Choice Boards</a:t>
            </a:r>
          </a:p>
        </p:txBody>
      </p:sp>
      <p:sp>
        <p:nvSpPr>
          <p:cNvPr id="145411" name="Rectangle 3"/>
          <p:cNvSpPr>
            <a:spLocks noGrp="1" noChangeArrowheads="1"/>
          </p:cNvSpPr>
          <p:nvPr>
            <p:ph sz="quarter" idx="1"/>
          </p:nvPr>
        </p:nvSpPr>
        <p:spPr>
          <a:xfrm>
            <a:off x="990600" y="1828800"/>
            <a:ext cx="6781800" cy="4525963"/>
          </a:xfrm>
        </p:spPr>
        <p:txBody>
          <a:bodyPr>
            <a:normAutofit/>
          </a:bodyPr>
          <a:lstStyle/>
          <a:p>
            <a:pPr eaLnBrk="1" hangingPunct="1">
              <a:lnSpc>
                <a:spcPct val="90000"/>
              </a:lnSpc>
            </a:pPr>
            <a:r>
              <a:rPr lang="en-US" sz="3600" dirty="0" smtClean="0"/>
              <a:t>Homework</a:t>
            </a:r>
          </a:p>
          <a:p>
            <a:pPr eaLnBrk="1" hangingPunct="1">
              <a:lnSpc>
                <a:spcPct val="90000"/>
              </a:lnSpc>
            </a:pPr>
            <a:r>
              <a:rPr lang="en-US" sz="3600" dirty="0" smtClean="0"/>
              <a:t>After Reading or Problem Solving</a:t>
            </a:r>
          </a:p>
          <a:p>
            <a:pPr eaLnBrk="1" hangingPunct="1">
              <a:lnSpc>
                <a:spcPct val="90000"/>
              </a:lnSpc>
            </a:pPr>
            <a:r>
              <a:rPr lang="en-US" sz="3600" dirty="0" smtClean="0"/>
              <a:t>Learn a vocabulary word</a:t>
            </a:r>
          </a:p>
          <a:p>
            <a:pPr eaLnBrk="1" hangingPunct="1">
              <a:lnSpc>
                <a:spcPct val="90000"/>
              </a:lnSpc>
            </a:pPr>
            <a:r>
              <a:rPr lang="en-US" sz="3600" dirty="0" smtClean="0"/>
              <a:t>Projects for a certain topic or book</a:t>
            </a:r>
          </a:p>
          <a:p>
            <a:pPr eaLnBrk="1" hangingPunct="1">
              <a:lnSpc>
                <a:spcPct val="90000"/>
              </a:lnSpc>
            </a:pPr>
            <a:r>
              <a:rPr lang="en-US" sz="3600" dirty="0" smtClean="0"/>
              <a:t>Presentation or Demonstration</a:t>
            </a:r>
          </a:p>
          <a:p>
            <a:pPr eaLnBrk="1" hangingPunct="1">
              <a:lnSpc>
                <a:spcPct val="90000"/>
              </a:lnSpc>
            </a:pPr>
            <a:r>
              <a:rPr lang="en-US" sz="3600" dirty="0" smtClean="0"/>
              <a:t>Independent Work</a:t>
            </a:r>
          </a:p>
          <a:p>
            <a:pPr eaLnBrk="1" hangingPunct="1">
              <a:lnSpc>
                <a:spcPct val="90000"/>
              </a:lnSpc>
            </a:pPr>
            <a:r>
              <a:rPr lang="en-US" sz="3600" dirty="0" smtClean="0"/>
              <a:t>Demonstrate a Skill</a:t>
            </a:r>
          </a:p>
        </p:txBody>
      </p:sp>
      <p:pic>
        <p:nvPicPr>
          <p:cNvPr id="4" name="Picture 3" descr="Picture1.gif"/>
          <p:cNvPicPr>
            <a:picLocks noChangeAspect="1"/>
          </p:cNvPicPr>
          <p:nvPr/>
        </p:nvPicPr>
        <p:blipFill>
          <a:blip r:embed="rId2"/>
          <a:stretch>
            <a:fillRect/>
          </a:stretch>
        </p:blipFill>
        <p:spPr>
          <a:xfrm>
            <a:off x="6858000" y="457200"/>
            <a:ext cx="1981200" cy="4495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5411">
                                            <p:txEl>
                                              <p:pRg st="0" end="0"/>
                                            </p:txEl>
                                          </p:spTgt>
                                        </p:tgtEl>
                                        <p:attrNameLst>
                                          <p:attrName>style.visibility</p:attrName>
                                        </p:attrNameLst>
                                      </p:cBhvr>
                                      <p:to>
                                        <p:strVal val="visible"/>
                                      </p:to>
                                    </p:set>
                                    <p:animEffect transition="in" filter="fade">
                                      <p:cBhvr>
                                        <p:cTn id="7" dur="1000"/>
                                        <p:tgtEl>
                                          <p:spTgt spid="145411">
                                            <p:txEl>
                                              <p:pRg st="0" end="0"/>
                                            </p:txEl>
                                          </p:spTgt>
                                        </p:tgtEl>
                                      </p:cBhvr>
                                    </p:animEffect>
                                    <p:anim calcmode="lin" valueType="num">
                                      <p:cBhvr>
                                        <p:cTn id="8" dur="1000" fill="hold"/>
                                        <p:tgtEl>
                                          <p:spTgt spid="145411">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145411">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45411">
                                            <p:txEl>
                                              <p:pRg st="1" end="1"/>
                                            </p:txEl>
                                          </p:spTgt>
                                        </p:tgtEl>
                                        <p:attrNameLst>
                                          <p:attrName>style.visibility</p:attrName>
                                        </p:attrNameLst>
                                      </p:cBhvr>
                                      <p:to>
                                        <p:strVal val="visible"/>
                                      </p:to>
                                    </p:set>
                                    <p:animEffect transition="in" filter="fade">
                                      <p:cBhvr>
                                        <p:cTn id="14" dur="1000"/>
                                        <p:tgtEl>
                                          <p:spTgt spid="145411">
                                            <p:txEl>
                                              <p:pRg st="1" end="1"/>
                                            </p:txEl>
                                          </p:spTgt>
                                        </p:tgtEl>
                                      </p:cBhvr>
                                    </p:animEffect>
                                    <p:anim calcmode="lin" valueType="num">
                                      <p:cBhvr>
                                        <p:cTn id="15" dur="1000" fill="hold"/>
                                        <p:tgtEl>
                                          <p:spTgt spid="145411">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145411">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45411">
                                            <p:txEl>
                                              <p:pRg st="2" end="2"/>
                                            </p:txEl>
                                          </p:spTgt>
                                        </p:tgtEl>
                                        <p:attrNameLst>
                                          <p:attrName>style.visibility</p:attrName>
                                        </p:attrNameLst>
                                      </p:cBhvr>
                                      <p:to>
                                        <p:strVal val="visible"/>
                                      </p:to>
                                    </p:set>
                                    <p:animEffect transition="in" filter="fade">
                                      <p:cBhvr>
                                        <p:cTn id="21" dur="1000"/>
                                        <p:tgtEl>
                                          <p:spTgt spid="145411">
                                            <p:txEl>
                                              <p:pRg st="2" end="2"/>
                                            </p:txEl>
                                          </p:spTgt>
                                        </p:tgtEl>
                                      </p:cBhvr>
                                    </p:animEffect>
                                    <p:anim calcmode="lin" valueType="num">
                                      <p:cBhvr>
                                        <p:cTn id="22" dur="1000" fill="hold"/>
                                        <p:tgtEl>
                                          <p:spTgt spid="145411">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145411">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45411">
                                            <p:txEl>
                                              <p:pRg st="3" end="3"/>
                                            </p:txEl>
                                          </p:spTgt>
                                        </p:tgtEl>
                                        <p:attrNameLst>
                                          <p:attrName>style.visibility</p:attrName>
                                        </p:attrNameLst>
                                      </p:cBhvr>
                                      <p:to>
                                        <p:strVal val="visible"/>
                                      </p:to>
                                    </p:set>
                                    <p:animEffect transition="in" filter="fade">
                                      <p:cBhvr>
                                        <p:cTn id="28" dur="1000"/>
                                        <p:tgtEl>
                                          <p:spTgt spid="145411">
                                            <p:txEl>
                                              <p:pRg st="3" end="3"/>
                                            </p:txEl>
                                          </p:spTgt>
                                        </p:tgtEl>
                                      </p:cBhvr>
                                    </p:animEffect>
                                    <p:anim calcmode="lin" valueType="num">
                                      <p:cBhvr>
                                        <p:cTn id="29" dur="1000" fill="hold"/>
                                        <p:tgtEl>
                                          <p:spTgt spid="145411">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145411">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45411">
                                            <p:txEl>
                                              <p:pRg st="4" end="4"/>
                                            </p:txEl>
                                          </p:spTgt>
                                        </p:tgtEl>
                                        <p:attrNameLst>
                                          <p:attrName>style.visibility</p:attrName>
                                        </p:attrNameLst>
                                      </p:cBhvr>
                                      <p:to>
                                        <p:strVal val="visible"/>
                                      </p:to>
                                    </p:set>
                                    <p:animEffect transition="in" filter="fade">
                                      <p:cBhvr>
                                        <p:cTn id="35" dur="1000"/>
                                        <p:tgtEl>
                                          <p:spTgt spid="145411">
                                            <p:txEl>
                                              <p:pRg st="4" end="4"/>
                                            </p:txEl>
                                          </p:spTgt>
                                        </p:tgtEl>
                                      </p:cBhvr>
                                    </p:animEffect>
                                    <p:anim calcmode="lin" valueType="num">
                                      <p:cBhvr>
                                        <p:cTn id="36" dur="1000" fill="hold"/>
                                        <p:tgtEl>
                                          <p:spTgt spid="145411">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145411">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145411">
                                            <p:txEl>
                                              <p:pRg st="5" end="5"/>
                                            </p:txEl>
                                          </p:spTgt>
                                        </p:tgtEl>
                                        <p:attrNameLst>
                                          <p:attrName>style.visibility</p:attrName>
                                        </p:attrNameLst>
                                      </p:cBhvr>
                                      <p:to>
                                        <p:strVal val="visible"/>
                                      </p:to>
                                    </p:set>
                                    <p:animEffect transition="in" filter="fade">
                                      <p:cBhvr>
                                        <p:cTn id="42" dur="1000"/>
                                        <p:tgtEl>
                                          <p:spTgt spid="145411">
                                            <p:txEl>
                                              <p:pRg st="5" end="5"/>
                                            </p:txEl>
                                          </p:spTgt>
                                        </p:tgtEl>
                                      </p:cBhvr>
                                    </p:animEffect>
                                    <p:anim calcmode="lin" valueType="num">
                                      <p:cBhvr>
                                        <p:cTn id="43" dur="1000" fill="hold"/>
                                        <p:tgtEl>
                                          <p:spTgt spid="145411">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145411">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145411">
                                            <p:txEl>
                                              <p:pRg st="6" end="6"/>
                                            </p:txEl>
                                          </p:spTgt>
                                        </p:tgtEl>
                                        <p:attrNameLst>
                                          <p:attrName>style.visibility</p:attrName>
                                        </p:attrNameLst>
                                      </p:cBhvr>
                                      <p:to>
                                        <p:strVal val="visible"/>
                                      </p:to>
                                    </p:set>
                                    <p:animEffect transition="in" filter="fade">
                                      <p:cBhvr>
                                        <p:cTn id="49" dur="1000"/>
                                        <p:tgtEl>
                                          <p:spTgt spid="145411">
                                            <p:txEl>
                                              <p:pRg st="6" end="6"/>
                                            </p:txEl>
                                          </p:spTgt>
                                        </p:tgtEl>
                                      </p:cBhvr>
                                    </p:animEffect>
                                    <p:anim calcmode="lin" valueType="num">
                                      <p:cBhvr>
                                        <p:cTn id="50" dur="1000" fill="hold"/>
                                        <p:tgtEl>
                                          <p:spTgt spid="145411">
                                            <p:txEl>
                                              <p:pRg st="6" end="6"/>
                                            </p:txEl>
                                          </p:spTgt>
                                        </p:tgtEl>
                                        <p:attrNameLst>
                                          <p:attrName>ppt_x</p:attrName>
                                        </p:attrNameLst>
                                      </p:cBhvr>
                                      <p:tavLst>
                                        <p:tav tm="0">
                                          <p:val>
                                            <p:strVal val="#ppt_x"/>
                                          </p:val>
                                        </p:tav>
                                        <p:tav tm="100000">
                                          <p:val>
                                            <p:strVal val="#ppt_x"/>
                                          </p:val>
                                        </p:tav>
                                      </p:tavLst>
                                    </p:anim>
                                    <p:anim calcmode="lin" valueType="num">
                                      <p:cBhvr>
                                        <p:cTn id="51" dur="1000" fill="hold"/>
                                        <p:tgtEl>
                                          <p:spTgt spid="145411">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5411"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ext Box 2"/>
          <p:cNvSpPr txBox="1">
            <a:spLocks noChangeArrowheads="1"/>
          </p:cNvSpPr>
          <p:nvPr/>
        </p:nvSpPr>
        <p:spPr bwMode="auto">
          <a:xfrm>
            <a:off x="990600" y="1676400"/>
            <a:ext cx="7620000" cy="1736725"/>
          </a:xfrm>
          <a:prstGeom prst="rect">
            <a:avLst/>
          </a:prstGeom>
          <a:noFill/>
          <a:ln w="9525">
            <a:noFill/>
            <a:miter lim="800000"/>
            <a:headEnd/>
            <a:tailEnd/>
          </a:ln>
        </p:spPr>
        <p:txBody>
          <a:bodyPr>
            <a:spAutoFit/>
          </a:bodyPr>
          <a:lstStyle/>
          <a:p>
            <a:pPr algn="ctr">
              <a:spcBef>
                <a:spcPct val="50000"/>
              </a:spcBef>
            </a:pPr>
            <a:r>
              <a:rPr lang="en-US" sz="5400">
                <a:latin typeface="Century Schoolbook" pitchFamily="18" charset="0"/>
              </a:rPr>
              <a:t>What is your learning target?</a:t>
            </a:r>
          </a:p>
        </p:txBody>
      </p:sp>
      <p:pic>
        <p:nvPicPr>
          <p:cNvPr id="17412" name="Picture 4" descr="MCj04079540000[1]"/>
          <p:cNvPicPr>
            <a:picLocks noGrp="1" noChangeAspect="1" noChangeArrowheads="1"/>
          </p:cNvPicPr>
          <p:nvPr>
            <p:ph/>
          </p:nvPr>
        </p:nvPicPr>
        <p:blipFill>
          <a:blip r:embed="rId3"/>
          <a:stretch>
            <a:fillRect/>
          </a:stretch>
        </p:blipFill>
        <p:spPr>
          <a:xfrm>
            <a:off x="6172200" y="4267200"/>
            <a:ext cx="1841500" cy="1616075"/>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sp>
        <p:nvSpPr>
          <p:cNvPr id="17411" name="Rectangle 3"/>
          <p:cNvSpPr>
            <a:spLocks noGrp="1" noChangeArrowheads="1"/>
          </p:cNvSpPr>
          <p:nvPr>
            <p:ph type="title" idx="4294967295"/>
          </p:nvPr>
        </p:nvSpPr>
        <p:spPr>
          <a:xfrm>
            <a:off x="914400" y="304800"/>
            <a:ext cx="8229600" cy="1139825"/>
          </a:xfrm>
        </p:spPr>
        <p:txBody>
          <a:bodyPr/>
          <a:lstStyle/>
          <a:p>
            <a:pPr algn="ctr" eaLnBrk="1" hangingPunct="1"/>
            <a:r>
              <a:rPr lang="en-US" b="1" dirty="0" smtClean="0"/>
              <a:t>Primary Consideration:</a:t>
            </a:r>
          </a:p>
        </p:txBody>
      </p:sp>
      <p:sp>
        <p:nvSpPr>
          <p:cNvPr id="17413" name="Text Box 5"/>
          <p:cNvSpPr txBox="1">
            <a:spLocks noChangeArrowheads="1"/>
          </p:cNvSpPr>
          <p:nvPr/>
        </p:nvSpPr>
        <p:spPr bwMode="auto">
          <a:xfrm>
            <a:off x="838200" y="3505200"/>
            <a:ext cx="5029200" cy="2443163"/>
          </a:xfrm>
          <a:prstGeom prst="rect">
            <a:avLst/>
          </a:prstGeom>
          <a:noFill/>
          <a:ln w="9525">
            <a:noFill/>
            <a:miter lim="800000"/>
            <a:headEnd/>
            <a:tailEnd/>
          </a:ln>
        </p:spPr>
        <p:txBody>
          <a:bodyPr>
            <a:spAutoFit/>
          </a:bodyPr>
          <a:lstStyle/>
          <a:p>
            <a:pPr eaLnBrk="1" hangingPunct="1">
              <a:spcBef>
                <a:spcPct val="50000"/>
              </a:spcBef>
            </a:pPr>
            <a:r>
              <a:rPr lang="en-US" sz="2800" b="1" dirty="0">
                <a:latin typeface="Century Schoolbook" pitchFamily="18" charset="0"/>
              </a:rPr>
              <a:t>What must ALL students:</a:t>
            </a:r>
          </a:p>
          <a:p>
            <a:pPr eaLnBrk="1" hangingPunct="1">
              <a:spcBef>
                <a:spcPct val="50000"/>
              </a:spcBef>
              <a:buFontTx/>
              <a:buChar char="•"/>
            </a:pPr>
            <a:r>
              <a:rPr lang="en-US" sz="2800" b="1" dirty="0">
                <a:latin typeface="Century Schoolbook" pitchFamily="18" charset="0"/>
              </a:rPr>
              <a:t>Know</a:t>
            </a:r>
          </a:p>
          <a:p>
            <a:pPr eaLnBrk="1" hangingPunct="1">
              <a:spcBef>
                <a:spcPct val="50000"/>
              </a:spcBef>
              <a:buFontTx/>
              <a:buChar char="•"/>
            </a:pPr>
            <a:r>
              <a:rPr lang="en-US" sz="2800" b="1" dirty="0">
                <a:latin typeface="Century Schoolbook" pitchFamily="18" charset="0"/>
              </a:rPr>
              <a:t>Understand</a:t>
            </a:r>
          </a:p>
          <a:p>
            <a:pPr eaLnBrk="1" hangingPunct="1">
              <a:spcBef>
                <a:spcPct val="50000"/>
              </a:spcBef>
              <a:buFontTx/>
              <a:buChar char="•"/>
            </a:pPr>
            <a:r>
              <a:rPr lang="en-US" sz="2800" b="1" dirty="0">
                <a:latin typeface="Century Schoolbook" pitchFamily="18" charset="0"/>
              </a:rPr>
              <a:t>be able to Do</a:t>
            </a:r>
          </a:p>
        </p:txBody>
      </p:sp>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2"/>
          <p:cNvSpPr>
            <a:spLocks noGrp="1" noChangeArrowheads="1"/>
          </p:cNvSpPr>
          <p:nvPr>
            <p:ph type="title"/>
          </p:nvPr>
        </p:nvSpPr>
        <p:spPr/>
        <p:txBody>
          <a:bodyPr/>
          <a:lstStyle/>
          <a:p>
            <a:pPr eaLnBrk="1" hangingPunct="1"/>
            <a:r>
              <a:rPr lang="en-US" smtClean="0"/>
              <a:t>Fractions Choice Board</a:t>
            </a:r>
          </a:p>
        </p:txBody>
      </p:sp>
      <p:sp>
        <p:nvSpPr>
          <p:cNvPr id="94211" name="Rectangle 3"/>
          <p:cNvSpPr>
            <a:spLocks noGrp="1" noChangeArrowheads="1"/>
          </p:cNvSpPr>
          <p:nvPr>
            <p:ph sz="quarter" idx="1"/>
          </p:nvPr>
        </p:nvSpPr>
        <p:spPr/>
        <p:txBody>
          <a:bodyPr>
            <a:normAutofit/>
          </a:bodyPr>
          <a:lstStyle/>
          <a:p>
            <a:pPr eaLnBrk="1" hangingPunct="1"/>
            <a:r>
              <a:rPr lang="en-US" sz="3600" dirty="0" smtClean="0"/>
              <a:t>Learning Goals: Students will…</a:t>
            </a:r>
          </a:p>
          <a:p>
            <a:pPr lvl="1" eaLnBrk="1" hangingPunct="1"/>
            <a:r>
              <a:rPr lang="en-US" sz="3100" dirty="0" smtClean="0"/>
              <a:t>KNOW: Fractions show parts of a whole and can be expressed numerically.</a:t>
            </a:r>
          </a:p>
          <a:p>
            <a:pPr lvl="1" eaLnBrk="1" hangingPunct="1"/>
            <a:r>
              <a:rPr lang="en-US" sz="3100" dirty="0" smtClean="0"/>
              <a:t>UNDERSTAND: Fractions represent equal sized portions or </a:t>
            </a:r>
            <a:r>
              <a:rPr lang="en-US" sz="3100" i="1" dirty="0" smtClean="0"/>
              <a:t>fair shares</a:t>
            </a:r>
            <a:r>
              <a:rPr lang="en-US" sz="3100" dirty="0" smtClean="0"/>
              <a:t>.</a:t>
            </a:r>
          </a:p>
          <a:p>
            <a:pPr lvl="1" eaLnBrk="1" hangingPunct="1"/>
            <a:r>
              <a:rPr lang="en-US" sz="3100" dirty="0" smtClean="0"/>
              <a:t>Be able to DO: Use different materials to demonstrate what the fraction looks like. </a:t>
            </a:r>
          </a:p>
        </p:txBody>
      </p:sp>
      <p:sp>
        <p:nvSpPr>
          <p:cNvPr id="94212" name="Text Box 4"/>
          <p:cNvSpPr txBox="1">
            <a:spLocks noChangeArrowheads="1"/>
          </p:cNvSpPr>
          <p:nvPr/>
        </p:nvSpPr>
        <p:spPr bwMode="auto">
          <a:xfrm>
            <a:off x="3581400" y="6216650"/>
            <a:ext cx="5029200" cy="641350"/>
          </a:xfrm>
          <a:prstGeom prst="rect">
            <a:avLst/>
          </a:prstGeom>
          <a:noFill/>
          <a:ln w="9525">
            <a:noFill/>
            <a:miter lim="800000"/>
            <a:headEnd/>
            <a:tailEnd/>
          </a:ln>
        </p:spPr>
        <p:txBody>
          <a:bodyPr>
            <a:spAutoFit/>
          </a:bodyPr>
          <a:lstStyle/>
          <a:p>
            <a:pPr eaLnBrk="1" hangingPunct="1">
              <a:spcBef>
                <a:spcPct val="50000"/>
              </a:spcBef>
            </a:pPr>
            <a:r>
              <a:rPr lang="en-US" dirty="0" err="1">
                <a:latin typeface="Bookman" pitchFamily="18" charset="0"/>
              </a:rPr>
              <a:t>Turville</a:t>
            </a:r>
            <a:r>
              <a:rPr lang="en-US" dirty="0">
                <a:latin typeface="Bookman" pitchFamily="18" charset="0"/>
              </a:rPr>
              <a:t>, J. (2007) </a:t>
            </a:r>
            <a:r>
              <a:rPr lang="en-US" i="1" dirty="0">
                <a:latin typeface="Bookman" pitchFamily="18" charset="0"/>
              </a:rPr>
              <a:t>Differentiating by Student Interest</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5234" name="Picture 2" descr="DIpizza"/>
          <p:cNvPicPr>
            <a:picLocks noChangeAspect="1" noChangeArrowheads="1"/>
          </p:cNvPicPr>
          <p:nvPr/>
        </p:nvPicPr>
        <p:blipFill>
          <a:blip r:embed="rId2"/>
          <a:srcRect/>
          <a:stretch>
            <a:fillRect/>
          </a:stretch>
        </p:blipFill>
        <p:spPr bwMode="auto">
          <a:xfrm>
            <a:off x="1524000" y="233363"/>
            <a:ext cx="6781800" cy="6624637"/>
          </a:xfrm>
          <a:prstGeom prst="rect">
            <a:avLst/>
          </a:prstGeom>
          <a:noFill/>
          <a:ln w="9525">
            <a:noFill/>
            <a:miter lim="800000"/>
            <a:headEnd/>
            <a:tailEnd/>
          </a:ln>
        </p:spPr>
      </p:pic>
      <p:sp>
        <p:nvSpPr>
          <p:cNvPr id="95235" name="Text Box 3"/>
          <p:cNvSpPr txBox="1">
            <a:spLocks noChangeArrowheads="1"/>
          </p:cNvSpPr>
          <p:nvPr/>
        </p:nvSpPr>
        <p:spPr bwMode="auto">
          <a:xfrm>
            <a:off x="228600" y="5637213"/>
            <a:ext cx="2209800" cy="915987"/>
          </a:xfrm>
          <a:prstGeom prst="rect">
            <a:avLst/>
          </a:prstGeom>
          <a:noFill/>
          <a:ln w="9525">
            <a:noFill/>
            <a:miter lim="800000"/>
            <a:headEnd/>
            <a:tailEnd/>
          </a:ln>
        </p:spPr>
        <p:txBody>
          <a:bodyPr>
            <a:spAutoFit/>
          </a:bodyPr>
          <a:lstStyle/>
          <a:p>
            <a:pPr eaLnBrk="1" hangingPunct="1">
              <a:spcBef>
                <a:spcPct val="50000"/>
              </a:spcBef>
            </a:pPr>
            <a:r>
              <a:rPr lang="en-US">
                <a:latin typeface="Bookman" pitchFamily="18" charset="0"/>
              </a:rPr>
              <a:t>Turville, J. (2007) </a:t>
            </a:r>
            <a:r>
              <a:rPr lang="en-US" i="1">
                <a:latin typeface="Bookman" pitchFamily="18" charset="0"/>
              </a:rPr>
              <a:t>Differentiating by Student Interest</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3954" name="Rectangle 2"/>
          <p:cNvSpPr>
            <a:spLocks noChangeArrowheads="1"/>
          </p:cNvSpPr>
          <p:nvPr/>
        </p:nvSpPr>
        <p:spPr bwMode="auto">
          <a:xfrm>
            <a:off x="468313" y="927100"/>
            <a:ext cx="7920037" cy="1289050"/>
          </a:xfrm>
          <a:prstGeom prst="rect">
            <a:avLst/>
          </a:prstGeom>
          <a:noFill/>
          <a:ln w="9525">
            <a:noFill/>
            <a:miter lim="800000"/>
            <a:headEnd/>
            <a:tailEnd/>
          </a:ln>
          <a:effectLst/>
        </p:spPr>
        <p:txBody>
          <a:bodyPr lIns="0" tIns="152352" rIns="0" bIns="38088" anchor="ctr">
            <a:spAutoFit/>
          </a:bodyPr>
          <a:lstStyle/>
          <a:p>
            <a:pPr algn="ctr" eaLnBrk="1" hangingPunct="1"/>
            <a:r>
              <a:rPr lang="en-US" sz="3600" b="1" i="1">
                <a:cs typeface="Arial" pitchFamily="34" charset="0"/>
              </a:rPr>
              <a:t>THINK-TAC-TOE</a:t>
            </a:r>
          </a:p>
          <a:p>
            <a:pPr algn="ctr"/>
            <a:r>
              <a:rPr lang="en-US" sz="3600">
                <a:cs typeface="Times New Roman" pitchFamily="18" charset="0"/>
              </a:rPr>
              <a:t>Book Report</a:t>
            </a:r>
            <a:endParaRPr lang="en-US" sz="3600"/>
          </a:p>
        </p:txBody>
      </p:sp>
      <p:graphicFrame>
        <p:nvGraphicFramePr>
          <p:cNvPr id="253955" name="Group 3"/>
          <p:cNvGraphicFramePr>
            <a:graphicFrameLocks noGrp="1"/>
          </p:cNvGraphicFramePr>
          <p:nvPr/>
        </p:nvGraphicFramePr>
        <p:xfrm>
          <a:off x="1403350" y="2114550"/>
          <a:ext cx="6172200" cy="4706620"/>
        </p:xfrm>
        <a:graphic>
          <a:graphicData uri="http://schemas.openxmlformats.org/drawingml/2006/table">
            <a:tbl>
              <a:tblPr/>
              <a:tblGrid>
                <a:gridCol w="2057400"/>
                <a:gridCol w="2057400"/>
                <a:gridCol w="2057400"/>
              </a:tblGrid>
              <a:tr h="1011238">
                <a:tc>
                  <a:txBody>
                    <a:bodyPr/>
                    <a:lstStyle/>
                    <a:p>
                      <a:pPr marL="0" marR="0" lvl="0" indent="0" algn="ctr" defTabSz="914400" rtl="0" eaLnBrk="1" fontAlgn="base" latinLnBrk="0" hangingPunct="1">
                        <a:lnSpc>
                          <a:spcPct val="100000"/>
                        </a:lnSpc>
                        <a:spcBef>
                          <a:spcPct val="0"/>
                        </a:spcBef>
                        <a:spcAft>
                          <a:spcPct val="0"/>
                        </a:spcAft>
                        <a:buClr>
                          <a:schemeClr val="bg2"/>
                        </a:buClr>
                        <a:buSzPct val="75000"/>
                        <a:buFont typeface="Wingdings" pitchFamily="2" charset="2"/>
                        <a:buNone/>
                        <a:tabLst/>
                      </a:pPr>
                      <a:r>
                        <a:rPr kumimoji="0" lang="en-US" sz="1900" b="0" i="0" u="none" strike="noStrike" cap="none" normalizeH="0" baseline="0" smtClean="0">
                          <a:ln>
                            <a:noFill/>
                          </a:ln>
                          <a:solidFill>
                            <a:schemeClr val="tx1"/>
                          </a:solidFill>
                          <a:effectLst/>
                          <a:latin typeface="Arial" pitchFamily="34" charset="0"/>
                          <a:cs typeface="Times New Roman" pitchFamily="18" charset="0"/>
                        </a:rPr>
                        <a:t>Draw a picture of the main character.</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
                          <a:schemeClr val="bg2"/>
                        </a:buClr>
                        <a:buSzPct val="75000"/>
                        <a:buFont typeface="Wingdings" pitchFamily="2" charset="2"/>
                        <a:buNone/>
                        <a:tabLst/>
                      </a:pPr>
                      <a:r>
                        <a:rPr kumimoji="0" lang="en-US" sz="1900" b="0" i="0" u="none" strike="noStrike" cap="none" normalizeH="0" baseline="0" smtClean="0">
                          <a:ln>
                            <a:noFill/>
                          </a:ln>
                          <a:solidFill>
                            <a:schemeClr val="tx1"/>
                          </a:solidFill>
                          <a:effectLst/>
                          <a:latin typeface="Arial" pitchFamily="34" charset="0"/>
                          <a:cs typeface="Times New Roman" pitchFamily="18" charset="0"/>
                        </a:rPr>
                        <a:t>Perform a play that shows the conclusion of a story.</a:t>
                      </a:r>
                      <a:endParaRPr kumimoji="0" lang="en-US" sz="1900" b="0" i="0" u="none" strike="noStrike" cap="none" normalizeH="0" baseline="0" smtClean="0">
                        <a:ln>
                          <a:noFill/>
                        </a:ln>
                        <a:solidFill>
                          <a:schemeClr val="tx1"/>
                        </a:solidFill>
                        <a:effectLst/>
                        <a:latin typeface="Arial" pitchFamily="34"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
                          <a:schemeClr val="bg2"/>
                        </a:buClr>
                        <a:buSzPct val="75000"/>
                        <a:buFont typeface="Wingdings" pitchFamily="2" charset="2"/>
                        <a:buNone/>
                        <a:tabLst/>
                      </a:pPr>
                      <a:r>
                        <a:rPr kumimoji="0" lang="en-US" sz="1900" b="0" i="0" u="none" strike="noStrike" cap="none" normalizeH="0" baseline="0" smtClean="0">
                          <a:ln>
                            <a:noFill/>
                          </a:ln>
                          <a:solidFill>
                            <a:schemeClr val="tx1"/>
                          </a:solidFill>
                          <a:effectLst/>
                          <a:latin typeface="Arial" pitchFamily="34" charset="0"/>
                          <a:cs typeface="Times New Roman" pitchFamily="18" charset="0"/>
                        </a:rPr>
                        <a:t>Write a song about one of the main events.</a:t>
                      </a:r>
                      <a:endParaRPr kumimoji="0" lang="en-US" sz="1900" b="0" i="0" u="none" strike="noStrike" cap="none" normalizeH="0" baseline="0" smtClean="0">
                        <a:ln>
                          <a:noFill/>
                        </a:ln>
                        <a:solidFill>
                          <a:schemeClr val="tx1"/>
                        </a:solidFill>
                        <a:effectLst/>
                        <a:latin typeface="Arial" pitchFamily="34"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516063">
                <a:tc>
                  <a:txBody>
                    <a:bodyPr/>
                    <a:lstStyle/>
                    <a:p>
                      <a:pPr marL="0" marR="0" lvl="0" indent="0" algn="ctr" defTabSz="914400" rtl="0" eaLnBrk="1" fontAlgn="base" latinLnBrk="0" hangingPunct="1">
                        <a:lnSpc>
                          <a:spcPct val="100000"/>
                        </a:lnSpc>
                        <a:spcBef>
                          <a:spcPct val="0"/>
                        </a:spcBef>
                        <a:spcAft>
                          <a:spcPct val="0"/>
                        </a:spcAft>
                        <a:buClr>
                          <a:schemeClr val="bg2"/>
                        </a:buClr>
                        <a:buSzPct val="75000"/>
                        <a:buFont typeface="Wingdings" pitchFamily="2" charset="2"/>
                        <a:buNone/>
                        <a:tabLst/>
                      </a:pPr>
                      <a:r>
                        <a:rPr kumimoji="0" lang="en-US" sz="1900" b="0" i="0" u="none" strike="noStrike" cap="none" normalizeH="0" baseline="0" smtClean="0">
                          <a:ln>
                            <a:noFill/>
                          </a:ln>
                          <a:solidFill>
                            <a:schemeClr val="tx1"/>
                          </a:solidFill>
                          <a:effectLst/>
                          <a:latin typeface="Arial" pitchFamily="34" charset="0"/>
                          <a:cs typeface="Times New Roman" pitchFamily="18" charset="0"/>
                        </a:rPr>
                        <a:t>Write a poem about two main events in the story.</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
                          <a:schemeClr val="bg2"/>
                        </a:buClr>
                        <a:buSzPct val="75000"/>
                        <a:buFont typeface="Wingdings" pitchFamily="2" charset="2"/>
                        <a:buNone/>
                        <a:tabLst/>
                      </a:pPr>
                      <a:r>
                        <a:rPr kumimoji="0" lang="en-US" sz="1900" b="0" i="0" u="none" strike="noStrike" cap="none" normalizeH="0" baseline="0" smtClean="0">
                          <a:ln>
                            <a:noFill/>
                          </a:ln>
                          <a:solidFill>
                            <a:schemeClr val="tx1"/>
                          </a:solidFill>
                          <a:effectLst/>
                          <a:latin typeface="Arial" pitchFamily="34" charset="0"/>
                          <a:cs typeface="Times New Roman" pitchFamily="18" charset="0"/>
                        </a:rPr>
                        <a:t>Make a poster that shows the order of events in the story.</a:t>
                      </a:r>
                      <a:endParaRPr kumimoji="0" lang="en-US" sz="1900" b="0" i="0" u="none" strike="noStrike" cap="none" normalizeH="0" baseline="0" smtClean="0">
                        <a:ln>
                          <a:noFill/>
                        </a:ln>
                        <a:solidFill>
                          <a:schemeClr val="tx1"/>
                        </a:solidFill>
                        <a:effectLst/>
                        <a:latin typeface="Arial" pitchFamily="34"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
                          <a:schemeClr val="bg2"/>
                        </a:buClr>
                        <a:buSzPct val="75000"/>
                        <a:buFont typeface="Wingdings" pitchFamily="2" charset="2"/>
                        <a:buNone/>
                        <a:tabLst/>
                      </a:pPr>
                      <a:r>
                        <a:rPr kumimoji="0" lang="en-US" sz="1900" b="0" i="0" u="none" strike="noStrike" cap="none" normalizeH="0" baseline="0" smtClean="0">
                          <a:ln>
                            <a:noFill/>
                          </a:ln>
                          <a:solidFill>
                            <a:schemeClr val="tx1"/>
                          </a:solidFill>
                          <a:effectLst/>
                          <a:latin typeface="Arial" pitchFamily="34" charset="0"/>
                          <a:cs typeface="Times New Roman" pitchFamily="18" charset="0"/>
                        </a:rPr>
                        <a:t>Dress up as your favorite character and perform a speech telling who you are.</a:t>
                      </a:r>
                      <a:endParaRPr kumimoji="0" lang="en-US" sz="1900" b="0" i="0" u="none" strike="noStrike" cap="none" normalizeH="0" baseline="0" smtClean="0">
                        <a:ln>
                          <a:noFill/>
                        </a:ln>
                        <a:solidFill>
                          <a:schemeClr val="tx1"/>
                        </a:solidFill>
                        <a:effectLst/>
                        <a:latin typeface="Arial" pitchFamily="34"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917700">
                <a:tc>
                  <a:txBody>
                    <a:bodyPr/>
                    <a:lstStyle/>
                    <a:p>
                      <a:pPr marL="0" marR="0" lvl="0" indent="0" algn="ctr" defTabSz="914400" rtl="0" eaLnBrk="1" fontAlgn="base" latinLnBrk="0" hangingPunct="1">
                        <a:lnSpc>
                          <a:spcPct val="100000"/>
                        </a:lnSpc>
                        <a:spcBef>
                          <a:spcPct val="0"/>
                        </a:spcBef>
                        <a:spcAft>
                          <a:spcPct val="0"/>
                        </a:spcAft>
                        <a:buClr>
                          <a:schemeClr val="bg2"/>
                        </a:buClr>
                        <a:buSzPct val="75000"/>
                        <a:buFont typeface="Wingdings" pitchFamily="2" charset="2"/>
                        <a:buNone/>
                        <a:tabLst/>
                      </a:pPr>
                      <a:r>
                        <a:rPr kumimoji="0" lang="en-US" sz="1900" b="0" i="0" u="none" strike="noStrike" cap="none" normalizeH="0" baseline="0" smtClean="0">
                          <a:ln>
                            <a:noFill/>
                          </a:ln>
                          <a:solidFill>
                            <a:schemeClr val="tx1"/>
                          </a:solidFill>
                          <a:effectLst/>
                          <a:latin typeface="Arial" pitchFamily="34" charset="0"/>
                          <a:cs typeface="Times New Roman" pitchFamily="18" charset="0"/>
                        </a:rPr>
                        <a:t>Create a Venn diagram comparing and contrasting the introduction to the closing.</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
                          <a:schemeClr val="bg2"/>
                        </a:buClr>
                        <a:buSzPct val="75000"/>
                        <a:buFont typeface="Wingdings" pitchFamily="2" charset="2"/>
                        <a:buNone/>
                        <a:tabLst/>
                      </a:pPr>
                      <a:r>
                        <a:rPr kumimoji="0" lang="en-US" sz="1900" b="0" i="0" u="none" strike="noStrike" cap="none" normalizeH="0" baseline="0" smtClean="0">
                          <a:ln>
                            <a:noFill/>
                          </a:ln>
                          <a:solidFill>
                            <a:schemeClr val="tx1"/>
                          </a:solidFill>
                          <a:effectLst/>
                          <a:latin typeface="Arial" pitchFamily="34" charset="0"/>
                          <a:cs typeface="Times New Roman" pitchFamily="18" charset="0"/>
                        </a:rPr>
                        <a:t>Write two paragraphs about the main character.</a:t>
                      </a:r>
                      <a:endParaRPr kumimoji="0" lang="en-US" sz="1900" b="0" i="0" u="none" strike="noStrike" cap="none" normalizeH="0" baseline="0" smtClean="0">
                        <a:ln>
                          <a:noFill/>
                        </a:ln>
                        <a:solidFill>
                          <a:schemeClr val="tx1"/>
                        </a:solidFill>
                        <a:effectLst/>
                        <a:latin typeface="Arial" pitchFamily="34"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
                          <a:schemeClr val="bg2"/>
                        </a:buClr>
                        <a:buSzPct val="75000"/>
                        <a:buFont typeface="Wingdings" pitchFamily="2" charset="2"/>
                        <a:buNone/>
                        <a:tabLst/>
                      </a:pPr>
                      <a:r>
                        <a:rPr kumimoji="0" lang="en-US" sz="1900" b="0" i="0" u="none" strike="noStrike" cap="none" normalizeH="0" baseline="0" smtClean="0">
                          <a:ln>
                            <a:noFill/>
                          </a:ln>
                          <a:solidFill>
                            <a:schemeClr val="tx1"/>
                          </a:solidFill>
                          <a:effectLst/>
                          <a:latin typeface="Arial" pitchFamily="34" charset="0"/>
                          <a:cs typeface="Times New Roman" pitchFamily="18" charset="0"/>
                        </a:rPr>
                        <a:t>Write two paragraphs about the setting.</a:t>
                      </a:r>
                      <a:endParaRPr kumimoji="0" lang="en-US" sz="1900" b="0" i="0" u="none" strike="noStrike" cap="none" normalizeH="0" baseline="0" smtClean="0">
                        <a:ln>
                          <a:noFill/>
                        </a:ln>
                        <a:solidFill>
                          <a:schemeClr val="tx1"/>
                        </a:solidFill>
                        <a:effectLst/>
                        <a:latin typeface="Arial" pitchFamily="34"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253973" name="Rectangle 21"/>
          <p:cNvSpPr>
            <a:spLocks noChangeArrowheads="1"/>
          </p:cNvSpPr>
          <p:nvPr/>
        </p:nvSpPr>
        <p:spPr bwMode="auto">
          <a:xfrm>
            <a:off x="0" y="3455988"/>
            <a:ext cx="9144000" cy="0"/>
          </a:xfrm>
          <a:prstGeom prst="rect">
            <a:avLst/>
          </a:prstGeom>
          <a:noFill/>
          <a:ln w="9525">
            <a:noFill/>
            <a:miter lim="800000"/>
            <a:headEnd/>
            <a:tailEnd/>
          </a:ln>
          <a:effectLst/>
        </p:spPr>
        <p:txBody>
          <a:bodyPr wrap="none" anchor="ctr">
            <a:spAutoFit/>
          </a:bodyPr>
          <a:lstStyle/>
          <a:p>
            <a:endParaRPr lang="en-US"/>
          </a:p>
        </p:txBody>
      </p:sp>
      <p:sp>
        <p:nvSpPr>
          <p:cNvPr id="253975" name="Text Box 23"/>
          <p:cNvSpPr txBox="1">
            <a:spLocks noChangeArrowheads="1"/>
          </p:cNvSpPr>
          <p:nvPr/>
        </p:nvSpPr>
        <p:spPr bwMode="auto">
          <a:xfrm>
            <a:off x="468313" y="476251"/>
            <a:ext cx="8207375" cy="1169551"/>
          </a:xfrm>
          <a:prstGeom prst="rect">
            <a:avLst/>
          </a:prstGeom>
          <a:solidFill>
            <a:schemeClr val="accent6">
              <a:lumMod val="50000"/>
            </a:schemeClr>
          </a:solidFill>
          <a:ln w="9525">
            <a:noFill/>
            <a:miter lim="800000"/>
            <a:headEnd/>
            <a:tailEnd/>
          </a:ln>
          <a:effectLst/>
        </p:spPr>
        <p:txBody>
          <a:bodyPr wrap="square">
            <a:spAutoFit/>
          </a:bodyPr>
          <a:lstStyle/>
          <a:p>
            <a:pPr algn="ctr">
              <a:spcBef>
                <a:spcPct val="50000"/>
              </a:spcBef>
            </a:pPr>
            <a:r>
              <a:rPr lang="en-US" sz="2800" dirty="0">
                <a:solidFill>
                  <a:srgbClr val="0070C0"/>
                </a:solidFill>
              </a:rPr>
              <a:t>Differentiation Strategy:  </a:t>
            </a:r>
            <a:endParaRPr lang="en-US" sz="2800" dirty="0" smtClean="0">
              <a:solidFill>
                <a:srgbClr val="0070C0"/>
              </a:solidFill>
            </a:endParaRPr>
          </a:p>
          <a:p>
            <a:pPr algn="ctr">
              <a:spcBef>
                <a:spcPct val="50000"/>
              </a:spcBef>
            </a:pPr>
            <a:r>
              <a:rPr lang="en-US" sz="2800" b="1" dirty="0" smtClean="0">
                <a:solidFill>
                  <a:srgbClr val="0070C0"/>
                </a:solidFill>
              </a:rPr>
              <a:t>STUDENT </a:t>
            </a:r>
            <a:r>
              <a:rPr lang="en-US" sz="2800" b="1" dirty="0">
                <a:solidFill>
                  <a:srgbClr val="0070C0"/>
                </a:solidFill>
              </a:rPr>
              <a:t>CHOICE</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066800" y="1524000"/>
            <a:ext cx="6705600" cy="4038600"/>
          </a:xfrm>
        </p:spPr>
        <p:txBody>
          <a:bodyPr>
            <a:normAutofit/>
          </a:bodyPr>
          <a:lstStyle/>
          <a:p>
            <a:pPr algn="ctr"/>
            <a:r>
              <a:rPr lang="en-US" dirty="0" smtClean="0">
                <a:solidFill>
                  <a:schemeClr val="bg1"/>
                </a:solidFill>
              </a:rPr>
              <a:t>You have time now to work as you please (Partners, Individually, Group). Take this time to work on </a:t>
            </a:r>
          </a:p>
          <a:p>
            <a:pPr algn="ctr"/>
            <a:r>
              <a:rPr lang="en-US" sz="3600" dirty="0" smtClean="0">
                <a:solidFill>
                  <a:schemeClr val="bg1"/>
                </a:solidFill>
              </a:rPr>
              <a:t>Choice Boards </a:t>
            </a:r>
          </a:p>
          <a:p>
            <a:pPr algn="ctr"/>
            <a:r>
              <a:rPr lang="en-US" dirty="0" smtClean="0">
                <a:solidFill>
                  <a:schemeClr val="accent6">
                    <a:lumMod val="50000"/>
                  </a:schemeClr>
                </a:solidFill>
              </a:rPr>
              <a:t>There are some examples for you to look at around the room and supplies for you to use.</a:t>
            </a:r>
          </a:p>
          <a:p>
            <a:pPr algn="ctr"/>
            <a:r>
              <a:rPr lang="en-US" sz="2800" dirty="0" smtClean="0">
                <a:hlinkClick r:id="rId2"/>
              </a:rPr>
              <a:t>http://daretodifferentiate.wikispaces.com/</a:t>
            </a:r>
          </a:p>
          <a:p>
            <a:pPr algn="ctr"/>
            <a:r>
              <a:rPr lang="en-US" sz="2800" dirty="0" err="1" smtClean="0">
                <a:hlinkClick r:id="rId2"/>
              </a:rPr>
              <a:t>Choice+Boards</a:t>
            </a:r>
            <a:endParaRPr lang="en-US" sz="2800" dirty="0" smtClean="0"/>
          </a:p>
          <a:p>
            <a:pPr algn="ctr"/>
            <a:r>
              <a:rPr lang="en-US" sz="2200" u="sng" dirty="0" smtClean="0">
                <a:hlinkClick r:id="rId3"/>
              </a:rPr>
              <a:t>www.pvusd.net/departments/GATE/choiceboards.php</a:t>
            </a:r>
            <a:endParaRPr lang="en-US" sz="2200" dirty="0" smtClean="0"/>
          </a:p>
          <a:p>
            <a:pPr algn="ctr"/>
            <a:endParaRPr lang="en-US" dirty="0" smtClean="0"/>
          </a:p>
          <a:p>
            <a:pPr algn="ctr"/>
            <a:endParaRPr lang="en-US" dirty="0"/>
          </a:p>
        </p:txBody>
      </p:sp>
      <p:sp>
        <p:nvSpPr>
          <p:cNvPr id="2" name="Title 1"/>
          <p:cNvSpPr>
            <a:spLocks noGrp="1"/>
          </p:cNvSpPr>
          <p:nvPr>
            <p:ph type="ctrTitle"/>
          </p:nvPr>
        </p:nvSpPr>
        <p:spPr>
          <a:xfrm>
            <a:off x="1447800" y="457200"/>
            <a:ext cx="6477000" cy="1371600"/>
          </a:xfrm>
        </p:spPr>
        <p:txBody>
          <a:bodyPr>
            <a:noAutofit/>
          </a:bodyPr>
          <a:lstStyle/>
          <a:p>
            <a:r>
              <a:rPr lang="en-US" sz="5400" b="1" dirty="0" smtClean="0">
                <a:solidFill>
                  <a:schemeClr val="accent6">
                    <a:lumMod val="50000"/>
                  </a:schemeClr>
                </a:solidFill>
              </a:rPr>
              <a:t>Let’s Get to work!</a:t>
            </a:r>
            <a:br>
              <a:rPr lang="en-US" sz="5400" b="1" dirty="0" smtClean="0">
                <a:solidFill>
                  <a:schemeClr val="accent6">
                    <a:lumMod val="50000"/>
                  </a:schemeClr>
                </a:solidFill>
              </a:rPr>
            </a:br>
            <a:endParaRPr lang="en-US" sz="5400" b="1" dirty="0">
              <a:solidFill>
                <a:schemeClr val="accent6">
                  <a:lumMod val="50000"/>
                </a:schemeClr>
              </a:solidFill>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Who are you?</a:t>
            </a:r>
            <a:endParaRPr lang="en-US" dirty="0"/>
          </a:p>
        </p:txBody>
      </p:sp>
      <p:sp>
        <p:nvSpPr>
          <p:cNvPr id="3" name="Content Placeholder 2"/>
          <p:cNvSpPr>
            <a:spLocks noGrp="1"/>
          </p:cNvSpPr>
          <p:nvPr>
            <p:ph sz="quarter" idx="1"/>
          </p:nvPr>
        </p:nvSpPr>
        <p:spPr/>
        <p:txBody>
          <a:bodyPr>
            <a:noAutofit/>
          </a:bodyPr>
          <a:lstStyle/>
          <a:p>
            <a:r>
              <a:rPr lang="en-US" sz="3200" dirty="0" smtClean="0"/>
              <a:t>Make a creative name tag/tent</a:t>
            </a:r>
          </a:p>
          <a:p>
            <a:r>
              <a:rPr lang="en-US" sz="3200" dirty="0" smtClean="0"/>
              <a:t>You will have 10 minutes to make your own name tag.</a:t>
            </a:r>
          </a:p>
          <a:p>
            <a:r>
              <a:rPr lang="en-US" sz="3200" dirty="0" smtClean="0"/>
              <a:t>Make sure you list hobbies, draw a picture or two, give a self </a:t>
            </a:r>
            <a:r>
              <a:rPr lang="en-US" sz="3200" dirty="0" err="1" smtClean="0"/>
              <a:t>profile,etc</a:t>
            </a:r>
            <a:r>
              <a:rPr lang="en-US" sz="3200" dirty="0" smtClean="0"/>
              <a:t>.</a:t>
            </a:r>
          </a:p>
          <a:p>
            <a:r>
              <a:rPr lang="en-US" sz="3200" dirty="0" smtClean="0"/>
              <a:t>Don’t forget your </a:t>
            </a:r>
            <a:r>
              <a:rPr lang="en-US" sz="3200" b="1" dirty="0" smtClean="0"/>
              <a:t>name</a:t>
            </a:r>
            <a:r>
              <a:rPr lang="en-US" sz="3200" dirty="0" smtClean="0"/>
              <a:t>, years of teaching experience, and </a:t>
            </a:r>
            <a:r>
              <a:rPr lang="en-US" sz="3200" b="1" dirty="0" smtClean="0"/>
              <a:t>what you teach</a:t>
            </a:r>
            <a:r>
              <a:rPr lang="en-US" sz="3200" dirty="0" smtClean="0"/>
              <a:t>.</a:t>
            </a:r>
          </a:p>
          <a:p>
            <a:r>
              <a:rPr lang="en-US" sz="3200" dirty="0" smtClean="0"/>
              <a:t>Introduce yourself and share out with your table.</a:t>
            </a:r>
            <a:endParaRPr lang="en-US" sz="3200" dirty="0"/>
          </a:p>
        </p:txBody>
      </p:sp>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title"/>
          </p:nvPr>
        </p:nvSpPr>
        <p:spPr>
          <a:xfrm>
            <a:off x="685800" y="304800"/>
            <a:ext cx="7772400" cy="1143000"/>
          </a:xfrm>
        </p:spPr>
        <p:txBody>
          <a:bodyPr>
            <a:normAutofit/>
          </a:bodyPr>
          <a:lstStyle/>
          <a:p>
            <a:pPr algn="ctr"/>
            <a:r>
              <a:rPr lang="en-US" sz="5400" b="1" dirty="0">
                <a:solidFill>
                  <a:srgbClr val="0070C0"/>
                </a:solidFill>
                <a:latin typeface="Palatino" pitchFamily="18" charset="0"/>
              </a:rPr>
              <a:t>Pyramid of Learning</a:t>
            </a:r>
          </a:p>
        </p:txBody>
      </p:sp>
      <p:sp>
        <p:nvSpPr>
          <p:cNvPr id="50179" name="AutoShape 3"/>
          <p:cNvSpPr>
            <a:spLocks noChangeArrowheads="1"/>
          </p:cNvSpPr>
          <p:nvPr/>
        </p:nvSpPr>
        <p:spPr bwMode="auto">
          <a:xfrm>
            <a:off x="762000" y="1477963"/>
            <a:ext cx="8077200" cy="5075237"/>
          </a:xfrm>
          <a:prstGeom prst="triangle">
            <a:avLst>
              <a:gd name="adj" fmla="val 50000"/>
            </a:avLst>
          </a:prstGeom>
          <a:solidFill>
            <a:srgbClr val="FFFF99"/>
          </a:solidFill>
          <a:ln w="9525">
            <a:solidFill>
              <a:schemeClr val="tx1"/>
            </a:solidFill>
            <a:miter lim="800000"/>
            <a:headEnd/>
            <a:tailEnd/>
          </a:ln>
          <a:effectLst/>
        </p:spPr>
        <p:txBody>
          <a:bodyPr wrap="none" anchor="ctr"/>
          <a:lstStyle/>
          <a:p>
            <a:endParaRPr lang="en-US"/>
          </a:p>
        </p:txBody>
      </p:sp>
      <p:sp>
        <p:nvSpPr>
          <p:cNvPr id="50180" name="Line 4"/>
          <p:cNvSpPr>
            <a:spLocks noChangeShapeType="1"/>
          </p:cNvSpPr>
          <p:nvPr/>
        </p:nvSpPr>
        <p:spPr bwMode="auto">
          <a:xfrm>
            <a:off x="2590800" y="2895600"/>
            <a:ext cx="4876800" cy="0"/>
          </a:xfrm>
          <a:prstGeom prst="line">
            <a:avLst/>
          </a:prstGeom>
          <a:noFill/>
          <a:ln w="9525">
            <a:solidFill>
              <a:schemeClr val="tx1"/>
            </a:solidFill>
            <a:prstDash val="sysDot"/>
            <a:round/>
            <a:headEnd/>
            <a:tailEnd/>
          </a:ln>
          <a:effectLst/>
        </p:spPr>
        <p:txBody>
          <a:bodyPr/>
          <a:lstStyle/>
          <a:p>
            <a:endParaRPr lang="en-US"/>
          </a:p>
        </p:txBody>
      </p:sp>
      <p:sp>
        <p:nvSpPr>
          <p:cNvPr id="50181" name="Line 5"/>
          <p:cNvSpPr>
            <a:spLocks noChangeShapeType="1"/>
          </p:cNvSpPr>
          <p:nvPr/>
        </p:nvSpPr>
        <p:spPr bwMode="auto">
          <a:xfrm>
            <a:off x="2209800" y="3581400"/>
            <a:ext cx="5334000" cy="0"/>
          </a:xfrm>
          <a:prstGeom prst="line">
            <a:avLst/>
          </a:prstGeom>
          <a:noFill/>
          <a:ln w="9525">
            <a:solidFill>
              <a:schemeClr val="tx1"/>
            </a:solidFill>
            <a:prstDash val="sysDot"/>
            <a:round/>
            <a:headEnd/>
            <a:tailEnd/>
          </a:ln>
          <a:effectLst/>
        </p:spPr>
        <p:txBody>
          <a:bodyPr/>
          <a:lstStyle/>
          <a:p>
            <a:endParaRPr lang="en-US"/>
          </a:p>
        </p:txBody>
      </p:sp>
      <p:sp>
        <p:nvSpPr>
          <p:cNvPr id="50185" name="Text Box 9"/>
          <p:cNvSpPr txBox="1">
            <a:spLocks noChangeArrowheads="1"/>
          </p:cNvSpPr>
          <p:nvPr/>
        </p:nvSpPr>
        <p:spPr bwMode="auto">
          <a:xfrm>
            <a:off x="1600200" y="2286000"/>
            <a:ext cx="2057400" cy="457200"/>
          </a:xfrm>
          <a:prstGeom prst="rect">
            <a:avLst/>
          </a:prstGeom>
          <a:noFill/>
          <a:ln w="9525">
            <a:noFill/>
            <a:miter lim="800000"/>
            <a:headEnd/>
            <a:tailEnd/>
          </a:ln>
          <a:effectLst/>
        </p:spPr>
        <p:txBody>
          <a:bodyPr>
            <a:spAutoFit/>
          </a:bodyPr>
          <a:lstStyle/>
          <a:p>
            <a:pPr>
              <a:spcBef>
                <a:spcPct val="50000"/>
              </a:spcBef>
            </a:pPr>
            <a:endParaRPr lang="en-US" sz="2400" b="0">
              <a:latin typeface="Times New Roman" pitchFamily="18" charset="0"/>
            </a:endParaRPr>
          </a:p>
        </p:txBody>
      </p:sp>
      <p:sp>
        <p:nvSpPr>
          <p:cNvPr id="50189" name="Line 13"/>
          <p:cNvSpPr>
            <a:spLocks noChangeShapeType="1"/>
          </p:cNvSpPr>
          <p:nvPr/>
        </p:nvSpPr>
        <p:spPr bwMode="auto">
          <a:xfrm>
            <a:off x="1676400" y="4267200"/>
            <a:ext cx="6400800" cy="0"/>
          </a:xfrm>
          <a:prstGeom prst="line">
            <a:avLst/>
          </a:prstGeom>
          <a:noFill/>
          <a:ln w="9525">
            <a:solidFill>
              <a:schemeClr val="tx1"/>
            </a:solidFill>
            <a:round/>
            <a:headEnd/>
            <a:tailEnd/>
          </a:ln>
          <a:effectLst/>
        </p:spPr>
        <p:txBody>
          <a:bodyPr/>
          <a:lstStyle/>
          <a:p>
            <a:endParaRPr lang="en-US"/>
          </a:p>
        </p:txBody>
      </p:sp>
      <p:sp>
        <p:nvSpPr>
          <p:cNvPr id="50190" name="Text Box 14"/>
          <p:cNvSpPr txBox="1">
            <a:spLocks noChangeArrowheads="1"/>
          </p:cNvSpPr>
          <p:nvPr/>
        </p:nvSpPr>
        <p:spPr bwMode="auto">
          <a:xfrm>
            <a:off x="4114800" y="2438400"/>
            <a:ext cx="1676400" cy="366713"/>
          </a:xfrm>
          <a:prstGeom prst="rect">
            <a:avLst/>
          </a:prstGeom>
          <a:noFill/>
          <a:ln w="9525">
            <a:noFill/>
            <a:miter lim="800000"/>
            <a:headEnd/>
            <a:tailEnd/>
          </a:ln>
          <a:effectLst/>
        </p:spPr>
        <p:txBody>
          <a:bodyPr>
            <a:spAutoFit/>
          </a:bodyPr>
          <a:lstStyle/>
          <a:p>
            <a:pPr>
              <a:spcBef>
                <a:spcPct val="50000"/>
              </a:spcBef>
            </a:pPr>
            <a:r>
              <a:rPr lang="en-US"/>
              <a:t>READING</a:t>
            </a:r>
          </a:p>
        </p:txBody>
      </p:sp>
      <p:sp>
        <p:nvSpPr>
          <p:cNvPr id="50191" name="Text Box 15"/>
          <p:cNvSpPr txBox="1">
            <a:spLocks noChangeArrowheads="1"/>
          </p:cNvSpPr>
          <p:nvPr/>
        </p:nvSpPr>
        <p:spPr bwMode="auto">
          <a:xfrm>
            <a:off x="2819400" y="2438400"/>
            <a:ext cx="990600" cy="366713"/>
          </a:xfrm>
          <a:prstGeom prst="rect">
            <a:avLst/>
          </a:prstGeom>
          <a:noFill/>
          <a:ln w="9525">
            <a:noFill/>
            <a:miter lim="800000"/>
            <a:headEnd/>
            <a:tailEnd/>
          </a:ln>
          <a:effectLst/>
        </p:spPr>
        <p:txBody>
          <a:bodyPr>
            <a:spAutoFit/>
          </a:bodyPr>
          <a:lstStyle/>
          <a:p>
            <a:pPr>
              <a:spcBef>
                <a:spcPct val="50000"/>
              </a:spcBef>
            </a:pPr>
            <a:r>
              <a:rPr lang="en-US"/>
              <a:t>10 %</a:t>
            </a:r>
          </a:p>
        </p:txBody>
      </p:sp>
      <p:sp>
        <p:nvSpPr>
          <p:cNvPr id="50192" name="Text Box 16"/>
          <p:cNvSpPr txBox="1">
            <a:spLocks noChangeArrowheads="1"/>
          </p:cNvSpPr>
          <p:nvPr/>
        </p:nvSpPr>
        <p:spPr bwMode="auto">
          <a:xfrm>
            <a:off x="3962400" y="3124200"/>
            <a:ext cx="2133600" cy="366713"/>
          </a:xfrm>
          <a:prstGeom prst="rect">
            <a:avLst/>
          </a:prstGeom>
          <a:noFill/>
          <a:ln w="9525">
            <a:noFill/>
            <a:miter lim="800000"/>
            <a:headEnd/>
            <a:tailEnd/>
          </a:ln>
          <a:effectLst/>
        </p:spPr>
        <p:txBody>
          <a:bodyPr>
            <a:spAutoFit/>
          </a:bodyPr>
          <a:lstStyle/>
          <a:p>
            <a:pPr>
              <a:spcBef>
                <a:spcPct val="50000"/>
              </a:spcBef>
            </a:pPr>
            <a:r>
              <a:rPr lang="en-US"/>
              <a:t> HEARING</a:t>
            </a:r>
          </a:p>
        </p:txBody>
      </p:sp>
      <p:sp>
        <p:nvSpPr>
          <p:cNvPr id="50193" name="Text Box 17"/>
          <p:cNvSpPr txBox="1">
            <a:spLocks noChangeArrowheads="1"/>
          </p:cNvSpPr>
          <p:nvPr/>
        </p:nvSpPr>
        <p:spPr bwMode="auto">
          <a:xfrm>
            <a:off x="2438400" y="3124200"/>
            <a:ext cx="914400" cy="366713"/>
          </a:xfrm>
          <a:prstGeom prst="rect">
            <a:avLst/>
          </a:prstGeom>
          <a:noFill/>
          <a:ln w="9525">
            <a:noFill/>
            <a:miter lim="800000"/>
            <a:headEnd/>
            <a:tailEnd/>
          </a:ln>
          <a:effectLst/>
        </p:spPr>
        <p:txBody>
          <a:bodyPr>
            <a:spAutoFit/>
          </a:bodyPr>
          <a:lstStyle/>
          <a:p>
            <a:pPr>
              <a:spcBef>
                <a:spcPct val="50000"/>
              </a:spcBef>
            </a:pPr>
            <a:r>
              <a:rPr lang="en-US"/>
              <a:t>20%</a:t>
            </a:r>
          </a:p>
        </p:txBody>
      </p:sp>
      <p:sp>
        <p:nvSpPr>
          <p:cNvPr id="50194" name="Text Box 18"/>
          <p:cNvSpPr txBox="1">
            <a:spLocks noChangeArrowheads="1"/>
          </p:cNvSpPr>
          <p:nvPr/>
        </p:nvSpPr>
        <p:spPr bwMode="auto">
          <a:xfrm>
            <a:off x="3962400" y="3810000"/>
            <a:ext cx="1981200" cy="366713"/>
          </a:xfrm>
          <a:prstGeom prst="rect">
            <a:avLst/>
          </a:prstGeom>
          <a:noFill/>
          <a:ln w="9525">
            <a:noFill/>
            <a:miter lim="800000"/>
            <a:headEnd/>
            <a:tailEnd/>
          </a:ln>
          <a:effectLst/>
        </p:spPr>
        <p:txBody>
          <a:bodyPr>
            <a:spAutoFit/>
          </a:bodyPr>
          <a:lstStyle/>
          <a:p>
            <a:pPr>
              <a:spcBef>
                <a:spcPct val="50000"/>
              </a:spcBef>
            </a:pPr>
            <a:r>
              <a:rPr lang="en-US"/>
              <a:t> SEEING</a:t>
            </a:r>
          </a:p>
        </p:txBody>
      </p:sp>
      <p:sp>
        <p:nvSpPr>
          <p:cNvPr id="50195" name="Rectangle 19"/>
          <p:cNvSpPr>
            <a:spLocks noChangeArrowheads="1"/>
          </p:cNvSpPr>
          <p:nvPr/>
        </p:nvSpPr>
        <p:spPr bwMode="auto">
          <a:xfrm>
            <a:off x="1905000" y="3733800"/>
            <a:ext cx="641350" cy="366713"/>
          </a:xfrm>
          <a:prstGeom prst="rect">
            <a:avLst/>
          </a:prstGeom>
          <a:noFill/>
          <a:ln w="9525">
            <a:noFill/>
            <a:miter lim="800000"/>
            <a:headEnd/>
            <a:tailEnd/>
          </a:ln>
          <a:effectLst/>
        </p:spPr>
        <p:txBody>
          <a:bodyPr wrap="none">
            <a:spAutoFit/>
          </a:bodyPr>
          <a:lstStyle/>
          <a:p>
            <a:r>
              <a:rPr lang="en-US"/>
              <a:t>30%</a:t>
            </a:r>
          </a:p>
        </p:txBody>
      </p:sp>
      <p:sp>
        <p:nvSpPr>
          <p:cNvPr id="50196" name="Line 20"/>
          <p:cNvSpPr>
            <a:spLocks noChangeShapeType="1"/>
          </p:cNvSpPr>
          <p:nvPr/>
        </p:nvSpPr>
        <p:spPr bwMode="auto">
          <a:xfrm>
            <a:off x="990600" y="4876800"/>
            <a:ext cx="7162800" cy="0"/>
          </a:xfrm>
          <a:prstGeom prst="line">
            <a:avLst/>
          </a:prstGeom>
          <a:noFill/>
          <a:ln w="9525">
            <a:solidFill>
              <a:schemeClr val="tx1"/>
            </a:solidFill>
            <a:round/>
            <a:headEnd/>
            <a:tailEnd/>
          </a:ln>
          <a:effectLst/>
        </p:spPr>
        <p:txBody>
          <a:bodyPr/>
          <a:lstStyle/>
          <a:p>
            <a:endParaRPr lang="en-US"/>
          </a:p>
        </p:txBody>
      </p:sp>
      <p:sp>
        <p:nvSpPr>
          <p:cNvPr id="50197" name="Text Box 21"/>
          <p:cNvSpPr txBox="1">
            <a:spLocks noChangeArrowheads="1"/>
          </p:cNvSpPr>
          <p:nvPr/>
        </p:nvSpPr>
        <p:spPr bwMode="auto">
          <a:xfrm>
            <a:off x="3429000" y="4419600"/>
            <a:ext cx="3352800" cy="366713"/>
          </a:xfrm>
          <a:prstGeom prst="rect">
            <a:avLst/>
          </a:prstGeom>
          <a:noFill/>
          <a:ln w="9525">
            <a:noFill/>
            <a:miter lim="800000"/>
            <a:headEnd/>
            <a:tailEnd/>
          </a:ln>
          <a:effectLst/>
        </p:spPr>
        <p:txBody>
          <a:bodyPr>
            <a:spAutoFit/>
          </a:bodyPr>
          <a:lstStyle/>
          <a:p>
            <a:pPr>
              <a:spcBef>
                <a:spcPct val="50000"/>
              </a:spcBef>
            </a:pPr>
            <a:r>
              <a:rPr lang="en-US"/>
              <a:t>HEARING &amp; SEEING</a:t>
            </a:r>
          </a:p>
        </p:txBody>
      </p:sp>
      <p:sp>
        <p:nvSpPr>
          <p:cNvPr id="50198" name="Text Box 22"/>
          <p:cNvSpPr txBox="1">
            <a:spLocks noChangeArrowheads="1"/>
          </p:cNvSpPr>
          <p:nvPr/>
        </p:nvSpPr>
        <p:spPr bwMode="auto">
          <a:xfrm>
            <a:off x="1295400" y="4419600"/>
            <a:ext cx="762000" cy="366713"/>
          </a:xfrm>
          <a:prstGeom prst="rect">
            <a:avLst/>
          </a:prstGeom>
          <a:noFill/>
          <a:ln w="9525">
            <a:noFill/>
            <a:miter lim="800000"/>
            <a:headEnd/>
            <a:tailEnd/>
          </a:ln>
          <a:effectLst/>
        </p:spPr>
        <p:txBody>
          <a:bodyPr>
            <a:spAutoFit/>
          </a:bodyPr>
          <a:lstStyle/>
          <a:p>
            <a:pPr>
              <a:spcBef>
                <a:spcPct val="50000"/>
              </a:spcBef>
            </a:pPr>
            <a:r>
              <a:rPr lang="en-US"/>
              <a:t>40%</a:t>
            </a:r>
          </a:p>
        </p:txBody>
      </p:sp>
      <p:sp>
        <p:nvSpPr>
          <p:cNvPr id="50199" name="Line 23"/>
          <p:cNvSpPr>
            <a:spLocks noChangeShapeType="1"/>
          </p:cNvSpPr>
          <p:nvPr/>
        </p:nvSpPr>
        <p:spPr bwMode="auto">
          <a:xfrm>
            <a:off x="457200" y="5562600"/>
            <a:ext cx="8153400" cy="0"/>
          </a:xfrm>
          <a:prstGeom prst="line">
            <a:avLst/>
          </a:prstGeom>
          <a:noFill/>
          <a:ln w="9525">
            <a:solidFill>
              <a:schemeClr val="tx1"/>
            </a:solidFill>
            <a:round/>
            <a:headEnd/>
            <a:tailEnd/>
          </a:ln>
          <a:effectLst/>
        </p:spPr>
        <p:txBody>
          <a:bodyPr/>
          <a:lstStyle/>
          <a:p>
            <a:endParaRPr lang="en-US"/>
          </a:p>
        </p:txBody>
      </p:sp>
      <p:sp>
        <p:nvSpPr>
          <p:cNvPr id="50200" name="Text Box 24"/>
          <p:cNvSpPr txBox="1">
            <a:spLocks noChangeArrowheads="1"/>
          </p:cNvSpPr>
          <p:nvPr/>
        </p:nvSpPr>
        <p:spPr bwMode="auto">
          <a:xfrm>
            <a:off x="3429000" y="5105400"/>
            <a:ext cx="4419600" cy="366713"/>
          </a:xfrm>
          <a:prstGeom prst="rect">
            <a:avLst/>
          </a:prstGeom>
          <a:noFill/>
          <a:ln w="9525">
            <a:noFill/>
            <a:miter lim="800000"/>
            <a:headEnd/>
            <a:tailEnd/>
          </a:ln>
          <a:effectLst/>
        </p:spPr>
        <p:txBody>
          <a:bodyPr>
            <a:spAutoFit/>
          </a:bodyPr>
          <a:lstStyle/>
          <a:p>
            <a:pPr>
              <a:spcBef>
                <a:spcPct val="50000"/>
              </a:spcBef>
            </a:pPr>
            <a:r>
              <a:rPr lang="en-US"/>
              <a:t>DISCUSS WITH OTHERS</a:t>
            </a:r>
          </a:p>
        </p:txBody>
      </p:sp>
      <p:sp>
        <p:nvSpPr>
          <p:cNvPr id="50201" name="Text Box 25"/>
          <p:cNvSpPr txBox="1">
            <a:spLocks noChangeArrowheads="1"/>
          </p:cNvSpPr>
          <p:nvPr/>
        </p:nvSpPr>
        <p:spPr bwMode="auto">
          <a:xfrm>
            <a:off x="838200" y="5181600"/>
            <a:ext cx="685800" cy="366713"/>
          </a:xfrm>
          <a:prstGeom prst="rect">
            <a:avLst/>
          </a:prstGeom>
          <a:noFill/>
          <a:ln w="9525">
            <a:noFill/>
            <a:miter lim="800000"/>
            <a:headEnd/>
            <a:tailEnd/>
          </a:ln>
          <a:effectLst/>
        </p:spPr>
        <p:txBody>
          <a:bodyPr>
            <a:spAutoFit/>
          </a:bodyPr>
          <a:lstStyle/>
          <a:p>
            <a:pPr>
              <a:spcBef>
                <a:spcPct val="50000"/>
              </a:spcBef>
            </a:pPr>
            <a:r>
              <a:rPr lang="en-US"/>
              <a:t>70%</a:t>
            </a:r>
          </a:p>
        </p:txBody>
      </p:sp>
      <p:sp>
        <p:nvSpPr>
          <p:cNvPr id="50202" name="Text Box 26"/>
          <p:cNvSpPr txBox="1">
            <a:spLocks noChangeArrowheads="1"/>
          </p:cNvSpPr>
          <p:nvPr/>
        </p:nvSpPr>
        <p:spPr bwMode="auto">
          <a:xfrm>
            <a:off x="2286000" y="5867400"/>
            <a:ext cx="4876800" cy="366713"/>
          </a:xfrm>
          <a:prstGeom prst="rect">
            <a:avLst/>
          </a:prstGeom>
          <a:noFill/>
          <a:ln w="9525">
            <a:noFill/>
            <a:miter lim="800000"/>
            <a:headEnd/>
            <a:tailEnd/>
          </a:ln>
          <a:effectLst/>
        </p:spPr>
        <p:txBody>
          <a:bodyPr>
            <a:spAutoFit/>
          </a:bodyPr>
          <a:lstStyle/>
          <a:p>
            <a:pPr>
              <a:spcBef>
                <a:spcPct val="50000"/>
              </a:spcBef>
            </a:pPr>
            <a:endParaRPr lang="en-US"/>
          </a:p>
        </p:txBody>
      </p:sp>
      <p:sp>
        <p:nvSpPr>
          <p:cNvPr id="50203" name="Text Box 27"/>
          <p:cNvSpPr txBox="1">
            <a:spLocks noChangeArrowheads="1"/>
          </p:cNvSpPr>
          <p:nvPr/>
        </p:nvSpPr>
        <p:spPr bwMode="auto">
          <a:xfrm>
            <a:off x="3048000" y="5791200"/>
            <a:ext cx="5715000" cy="366713"/>
          </a:xfrm>
          <a:prstGeom prst="rect">
            <a:avLst/>
          </a:prstGeom>
          <a:noFill/>
          <a:ln w="9525">
            <a:noFill/>
            <a:miter lim="800000"/>
            <a:headEnd/>
            <a:tailEnd/>
          </a:ln>
          <a:effectLst/>
        </p:spPr>
        <p:txBody>
          <a:bodyPr>
            <a:spAutoFit/>
          </a:bodyPr>
          <a:lstStyle/>
          <a:p>
            <a:pPr>
              <a:spcBef>
                <a:spcPct val="50000"/>
              </a:spcBef>
            </a:pPr>
            <a:r>
              <a:rPr lang="en-US"/>
              <a:t>TALK/WRITE OR DO/APPLY</a:t>
            </a:r>
          </a:p>
        </p:txBody>
      </p:sp>
      <p:sp>
        <p:nvSpPr>
          <p:cNvPr id="50205" name="Text Box 29"/>
          <p:cNvSpPr txBox="1">
            <a:spLocks noChangeArrowheads="1"/>
          </p:cNvSpPr>
          <p:nvPr/>
        </p:nvSpPr>
        <p:spPr bwMode="auto">
          <a:xfrm>
            <a:off x="381000" y="5791200"/>
            <a:ext cx="1143000" cy="366713"/>
          </a:xfrm>
          <a:prstGeom prst="rect">
            <a:avLst/>
          </a:prstGeom>
          <a:noFill/>
          <a:ln w="9525">
            <a:noFill/>
            <a:miter lim="800000"/>
            <a:headEnd/>
            <a:tailEnd/>
          </a:ln>
          <a:effectLst/>
        </p:spPr>
        <p:txBody>
          <a:bodyPr>
            <a:spAutoFit/>
          </a:bodyPr>
          <a:lstStyle/>
          <a:p>
            <a:pPr>
              <a:spcBef>
                <a:spcPct val="50000"/>
              </a:spcBef>
            </a:pPr>
            <a:r>
              <a:rPr lang="en-US"/>
              <a:t>90%</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0191"/>
                                        </p:tgtEl>
                                        <p:attrNameLst>
                                          <p:attrName>style.visibility</p:attrName>
                                        </p:attrNameLst>
                                      </p:cBhvr>
                                      <p:to>
                                        <p:strVal val="visible"/>
                                      </p:to>
                                    </p:set>
                                    <p:animEffect transition="in" filter="blinds(horizontal)">
                                      <p:cBhvr>
                                        <p:cTn id="7" dur="500"/>
                                        <p:tgtEl>
                                          <p:spTgt spid="5019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0193"/>
                                        </p:tgtEl>
                                        <p:attrNameLst>
                                          <p:attrName>style.visibility</p:attrName>
                                        </p:attrNameLst>
                                      </p:cBhvr>
                                      <p:to>
                                        <p:strVal val="visible"/>
                                      </p:to>
                                    </p:set>
                                    <p:animEffect transition="in" filter="blinds(horizontal)">
                                      <p:cBhvr>
                                        <p:cTn id="12" dur="500"/>
                                        <p:tgtEl>
                                          <p:spTgt spid="5019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0195"/>
                                        </p:tgtEl>
                                        <p:attrNameLst>
                                          <p:attrName>style.visibility</p:attrName>
                                        </p:attrNameLst>
                                      </p:cBhvr>
                                      <p:to>
                                        <p:strVal val="visible"/>
                                      </p:to>
                                    </p:set>
                                    <p:animEffect transition="in" filter="blinds(horizontal)">
                                      <p:cBhvr>
                                        <p:cTn id="17" dur="500"/>
                                        <p:tgtEl>
                                          <p:spTgt spid="50195"/>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50198"/>
                                        </p:tgtEl>
                                        <p:attrNameLst>
                                          <p:attrName>style.visibility</p:attrName>
                                        </p:attrNameLst>
                                      </p:cBhvr>
                                      <p:to>
                                        <p:strVal val="visible"/>
                                      </p:to>
                                    </p:set>
                                    <p:animEffect transition="in" filter="blinds(horizontal)">
                                      <p:cBhvr>
                                        <p:cTn id="22" dur="500"/>
                                        <p:tgtEl>
                                          <p:spTgt spid="50198"/>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50201"/>
                                        </p:tgtEl>
                                        <p:attrNameLst>
                                          <p:attrName>style.visibility</p:attrName>
                                        </p:attrNameLst>
                                      </p:cBhvr>
                                      <p:to>
                                        <p:strVal val="visible"/>
                                      </p:to>
                                    </p:set>
                                    <p:animEffect transition="in" filter="blinds(horizontal)">
                                      <p:cBhvr>
                                        <p:cTn id="27" dur="500"/>
                                        <p:tgtEl>
                                          <p:spTgt spid="50201"/>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50205"/>
                                        </p:tgtEl>
                                        <p:attrNameLst>
                                          <p:attrName>style.visibility</p:attrName>
                                        </p:attrNameLst>
                                      </p:cBhvr>
                                      <p:to>
                                        <p:strVal val="visible"/>
                                      </p:to>
                                    </p:set>
                                    <p:animEffect transition="in" filter="blinds(horizontal)">
                                      <p:cBhvr>
                                        <p:cTn id="32" dur="500"/>
                                        <p:tgtEl>
                                          <p:spTgt spid="502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191" grpId="0"/>
      <p:bldP spid="50193" grpId="0"/>
      <p:bldP spid="50195" grpId="0"/>
      <p:bldP spid="50198" grpId="0"/>
      <p:bldP spid="50201" grpId="0"/>
      <p:bldP spid="5020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Rectangle 2"/>
          <p:cNvSpPr>
            <a:spLocks noGrp="1" noChangeArrowheads="1"/>
          </p:cNvSpPr>
          <p:nvPr>
            <p:ph type="title"/>
          </p:nvPr>
        </p:nvSpPr>
        <p:spPr/>
        <p:txBody>
          <a:bodyPr/>
          <a:lstStyle/>
          <a:p>
            <a:pPr algn="ctr" eaLnBrk="1" hangingPunct="1"/>
            <a:r>
              <a:rPr lang="en-US" sz="4500" b="1" dirty="0" smtClean="0"/>
              <a:t>TIERED ACTIVITIES</a:t>
            </a:r>
          </a:p>
        </p:txBody>
      </p:sp>
      <p:graphicFrame>
        <p:nvGraphicFramePr>
          <p:cNvPr id="1026" name="Object 3"/>
          <p:cNvGraphicFramePr>
            <a:graphicFrameLocks/>
          </p:cNvGraphicFramePr>
          <p:nvPr>
            <p:ph sz="quarter" idx="1"/>
          </p:nvPr>
        </p:nvGraphicFramePr>
        <p:xfrm>
          <a:off x="2605088" y="1884363"/>
          <a:ext cx="3932237" cy="3957637"/>
        </p:xfrm>
        <a:graphic>
          <a:graphicData uri="http://schemas.openxmlformats.org/presentationml/2006/ole">
            <p:oleObj spid="_x0000_s1026" name="Microsoft ClipArt Gallery" r:id="rId3" imgW="3937000" imgH="3962400" progId="">
              <p:embed/>
            </p:oleObj>
          </a:graphicData>
        </a:graphic>
      </p:graphicFrame>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2"/>
          <p:cNvSpPr>
            <a:spLocks noGrp="1" noChangeArrowheads="1"/>
          </p:cNvSpPr>
          <p:nvPr>
            <p:ph type="title"/>
          </p:nvPr>
        </p:nvSpPr>
        <p:spPr>
          <a:xfrm>
            <a:off x="762000" y="304800"/>
            <a:ext cx="7772400" cy="1143000"/>
          </a:xfrm>
          <a:noFill/>
        </p:spPr>
        <p:txBody>
          <a:bodyPr lIns="90487" tIns="44450" rIns="90487" bIns="44450"/>
          <a:lstStyle/>
          <a:p>
            <a:pPr algn="ctr" eaLnBrk="1" hangingPunct="1"/>
            <a:r>
              <a:rPr lang="en-US" altLang="en-US" b="1" dirty="0" smtClean="0">
                <a:latin typeface="Jester" pitchFamily="2" charset="0"/>
              </a:rPr>
              <a:t>WHAT CAN BE TIERED?</a:t>
            </a:r>
          </a:p>
        </p:txBody>
      </p:sp>
      <p:sp>
        <p:nvSpPr>
          <p:cNvPr id="100355" name="Rectangle 3"/>
          <p:cNvSpPr>
            <a:spLocks noGrp="1" noChangeArrowheads="1"/>
          </p:cNvSpPr>
          <p:nvPr>
            <p:ph type="body" sz="half" idx="2"/>
          </p:nvPr>
        </p:nvSpPr>
        <p:spPr>
          <a:xfrm>
            <a:off x="609600" y="1600200"/>
            <a:ext cx="7315200" cy="4953000"/>
          </a:xfrm>
          <a:noFill/>
        </p:spPr>
        <p:txBody>
          <a:bodyPr lIns="90487" tIns="44450" rIns="90487" bIns="44450"/>
          <a:lstStyle/>
          <a:p>
            <a:pPr algn="ctr" eaLnBrk="1" hangingPunct="1"/>
            <a:r>
              <a:rPr lang="en-US" altLang="en-US" sz="2800" b="1" dirty="0" smtClean="0"/>
              <a:t>ASSIGNMENTS</a:t>
            </a:r>
          </a:p>
          <a:p>
            <a:pPr algn="ctr" eaLnBrk="1" hangingPunct="1"/>
            <a:r>
              <a:rPr lang="en-US" altLang="en-US" sz="2800" b="1" dirty="0" smtClean="0">
                <a:solidFill>
                  <a:srgbClr val="063DE8"/>
                </a:solidFill>
              </a:rPr>
              <a:t>ACTIVITIES</a:t>
            </a:r>
          </a:p>
          <a:p>
            <a:pPr algn="ctr" eaLnBrk="1" hangingPunct="1"/>
            <a:r>
              <a:rPr lang="en-US" altLang="en-US" sz="2800" b="1" dirty="0" smtClean="0"/>
              <a:t>CENTERS &amp; STATIONS</a:t>
            </a:r>
            <a:endParaRPr lang="en-US" altLang="en-US" sz="2800" b="1" dirty="0" smtClean="0">
              <a:solidFill>
                <a:srgbClr val="063DE8"/>
              </a:solidFill>
            </a:endParaRPr>
          </a:p>
          <a:p>
            <a:pPr algn="ctr" eaLnBrk="1" hangingPunct="1"/>
            <a:r>
              <a:rPr lang="en-US" altLang="en-US" sz="2800" b="1" dirty="0" smtClean="0">
                <a:solidFill>
                  <a:srgbClr val="6666FF"/>
                </a:solidFill>
              </a:rPr>
              <a:t>LEARNING CONTRACTS</a:t>
            </a:r>
          </a:p>
          <a:p>
            <a:pPr algn="ctr" eaLnBrk="1" hangingPunct="1"/>
            <a:r>
              <a:rPr lang="en-US" altLang="en-US" sz="2800" b="1" dirty="0" smtClean="0"/>
              <a:t>ASSESSMENTS</a:t>
            </a:r>
          </a:p>
          <a:p>
            <a:pPr algn="ctr" eaLnBrk="1" hangingPunct="1"/>
            <a:r>
              <a:rPr lang="en-US" altLang="en-US" sz="2800" b="1" dirty="0" smtClean="0">
                <a:solidFill>
                  <a:srgbClr val="063DE8"/>
                </a:solidFill>
              </a:rPr>
              <a:t>MATERIALS</a:t>
            </a:r>
          </a:p>
          <a:p>
            <a:pPr algn="ctr" eaLnBrk="1" hangingPunct="1"/>
            <a:r>
              <a:rPr lang="en-US" altLang="en-US" sz="2800" b="1" dirty="0" smtClean="0"/>
              <a:t>EXPERIMENTS</a:t>
            </a:r>
          </a:p>
          <a:p>
            <a:pPr algn="ctr" eaLnBrk="1" hangingPunct="1"/>
            <a:r>
              <a:rPr lang="en-US" altLang="en-US" sz="2800" b="1" dirty="0" smtClean="0">
                <a:solidFill>
                  <a:srgbClr val="063DE8"/>
                </a:solidFill>
              </a:rPr>
              <a:t>WRITING PROMPTS</a:t>
            </a:r>
          </a:p>
          <a:p>
            <a:pPr algn="ctr" eaLnBrk="1" hangingPunct="1"/>
            <a:r>
              <a:rPr lang="en-US" altLang="en-US" sz="2800" b="1" dirty="0" smtClean="0"/>
              <a:t>HOMEWORK</a:t>
            </a:r>
          </a:p>
        </p:txBody>
      </p:sp>
    </p:spTree>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AutoShape 2"/>
          <p:cNvSpPr>
            <a:spLocks noChangeArrowheads="1"/>
          </p:cNvSpPr>
          <p:nvPr/>
        </p:nvSpPr>
        <p:spPr bwMode="auto">
          <a:xfrm>
            <a:off x="152400" y="1676400"/>
            <a:ext cx="5105400" cy="3657600"/>
          </a:xfrm>
          <a:prstGeom prst="rightArrowCallout">
            <a:avLst>
              <a:gd name="adj1" fmla="val 24306"/>
              <a:gd name="adj2" fmla="val 25000"/>
              <a:gd name="adj3" fmla="val 20356"/>
              <a:gd name="adj4" fmla="val 66667"/>
            </a:avLst>
          </a:prstGeom>
          <a:solidFill>
            <a:schemeClr val="accent2"/>
          </a:solidFill>
          <a:ln w="28575">
            <a:solidFill>
              <a:schemeClr val="tx1"/>
            </a:solidFill>
            <a:miter lim="800000"/>
            <a:headEnd/>
            <a:tailEnd/>
          </a:ln>
        </p:spPr>
        <p:txBody>
          <a:bodyPr wrap="none" anchor="ctr"/>
          <a:lstStyle/>
          <a:p>
            <a:endParaRPr lang="en-US"/>
          </a:p>
        </p:txBody>
      </p:sp>
      <p:sp>
        <p:nvSpPr>
          <p:cNvPr id="101379" name="Rectangle 3"/>
          <p:cNvSpPr>
            <a:spLocks noGrp="1" noChangeArrowheads="1"/>
          </p:cNvSpPr>
          <p:nvPr>
            <p:ph type="title"/>
          </p:nvPr>
        </p:nvSpPr>
        <p:spPr>
          <a:xfrm>
            <a:off x="304800" y="228600"/>
            <a:ext cx="7772400" cy="1143000"/>
          </a:xfrm>
        </p:spPr>
        <p:txBody>
          <a:bodyPr>
            <a:normAutofit/>
          </a:bodyPr>
          <a:lstStyle/>
          <a:p>
            <a:pPr algn="ctr" eaLnBrk="1" hangingPunct="1"/>
            <a:r>
              <a:rPr lang="en-US" altLang="en-US" b="1" dirty="0" smtClean="0">
                <a:solidFill>
                  <a:srgbClr val="FF0000"/>
                </a:solidFill>
                <a:hlinkClick r:id="rId3" action="ppaction://hlinkfile"/>
              </a:rPr>
              <a:t>What is Tiered Instruction?</a:t>
            </a:r>
            <a:endParaRPr lang="en-US" altLang="en-US" dirty="0" smtClean="0"/>
          </a:p>
        </p:txBody>
      </p:sp>
      <p:sp>
        <p:nvSpPr>
          <p:cNvPr id="101380" name="Text Box 4"/>
          <p:cNvSpPr txBox="1">
            <a:spLocks noChangeArrowheads="1"/>
          </p:cNvSpPr>
          <p:nvPr/>
        </p:nvSpPr>
        <p:spPr bwMode="auto">
          <a:xfrm>
            <a:off x="304800" y="1905000"/>
            <a:ext cx="3429000" cy="3046988"/>
          </a:xfrm>
          <a:prstGeom prst="rect">
            <a:avLst/>
          </a:prstGeom>
          <a:noFill/>
          <a:ln w="9525">
            <a:noFill/>
            <a:miter lim="800000"/>
            <a:headEnd/>
            <a:tailEnd/>
          </a:ln>
        </p:spPr>
        <p:txBody>
          <a:bodyPr>
            <a:spAutoFit/>
          </a:bodyPr>
          <a:lstStyle/>
          <a:p>
            <a:r>
              <a:rPr lang="en-US" altLang="en-US" sz="2400" b="1" dirty="0">
                <a:latin typeface="Times" pitchFamily="18" charset="0"/>
              </a:rPr>
              <a:t>Teachers use tiered activities so that </a:t>
            </a:r>
            <a:r>
              <a:rPr lang="en-US" altLang="en-US" sz="2400" b="1" i="1" dirty="0">
                <a:solidFill>
                  <a:schemeClr val="bg1"/>
                </a:solidFill>
                <a:latin typeface="Times" pitchFamily="18" charset="0"/>
              </a:rPr>
              <a:t>all students focus on</a:t>
            </a:r>
          </a:p>
          <a:p>
            <a:r>
              <a:rPr lang="en-US" altLang="en-US" sz="2400" b="1" i="1" dirty="0">
                <a:solidFill>
                  <a:schemeClr val="bg1"/>
                </a:solidFill>
                <a:latin typeface="Times" pitchFamily="18" charset="0"/>
              </a:rPr>
              <a:t>essential understandings and skills but at different levels</a:t>
            </a:r>
            <a:r>
              <a:rPr lang="en-US" altLang="en-US" sz="2400" b="1" dirty="0">
                <a:solidFill>
                  <a:schemeClr val="bg1"/>
                </a:solidFill>
                <a:latin typeface="Times" pitchFamily="18" charset="0"/>
              </a:rPr>
              <a:t> </a:t>
            </a:r>
            <a:r>
              <a:rPr lang="en-US" altLang="en-US" sz="2400" b="1" dirty="0">
                <a:latin typeface="Times" pitchFamily="18" charset="0"/>
              </a:rPr>
              <a:t>of complexity, abstractness, and open-endedness.</a:t>
            </a:r>
          </a:p>
        </p:txBody>
      </p:sp>
      <p:sp>
        <p:nvSpPr>
          <p:cNvPr id="101381" name="Text Box 5"/>
          <p:cNvSpPr txBox="1">
            <a:spLocks noChangeArrowheads="1"/>
          </p:cNvSpPr>
          <p:nvPr/>
        </p:nvSpPr>
        <p:spPr bwMode="auto">
          <a:xfrm>
            <a:off x="5257800" y="1752600"/>
            <a:ext cx="3821113" cy="3759200"/>
          </a:xfrm>
          <a:prstGeom prst="rect">
            <a:avLst/>
          </a:prstGeom>
          <a:noFill/>
          <a:ln w="9525">
            <a:solidFill>
              <a:srgbClr val="FF0000"/>
            </a:solidFill>
            <a:miter lim="800000"/>
            <a:headEnd/>
            <a:tailEnd/>
          </a:ln>
        </p:spPr>
        <p:txBody>
          <a:bodyPr wrap="none">
            <a:spAutoFit/>
          </a:bodyPr>
          <a:lstStyle/>
          <a:p>
            <a:r>
              <a:rPr lang="en-US" altLang="en-US" sz="2000" b="1">
                <a:latin typeface="Times" pitchFamily="18" charset="0"/>
              </a:rPr>
              <a:t>By keeping the focus of the</a:t>
            </a:r>
          </a:p>
          <a:p>
            <a:r>
              <a:rPr lang="en-US" altLang="en-US" sz="2000" b="1">
                <a:latin typeface="Times" pitchFamily="18" charset="0"/>
              </a:rPr>
              <a:t>activity the same, but</a:t>
            </a:r>
          </a:p>
          <a:p>
            <a:r>
              <a:rPr lang="en-US" altLang="en-US" sz="2000" b="1">
                <a:latin typeface="Times" pitchFamily="18" charset="0"/>
              </a:rPr>
              <a:t>providing </a:t>
            </a:r>
            <a:r>
              <a:rPr lang="en-US" altLang="en-US" sz="2000" b="1">
                <a:solidFill>
                  <a:srgbClr val="FF0000"/>
                </a:solidFill>
                <a:latin typeface="Times" pitchFamily="18" charset="0"/>
              </a:rPr>
              <a:t>routes of access</a:t>
            </a:r>
            <a:r>
              <a:rPr lang="en-US" altLang="en-US" sz="2000" b="1">
                <a:latin typeface="Times" pitchFamily="18" charset="0"/>
              </a:rPr>
              <a:t> at</a:t>
            </a:r>
          </a:p>
          <a:p>
            <a:r>
              <a:rPr lang="en-US" altLang="en-US" sz="2000" b="1">
                <a:latin typeface="Times" pitchFamily="18" charset="0"/>
              </a:rPr>
              <a:t>varying degrees of difficulty,</a:t>
            </a:r>
          </a:p>
          <a:p>
            <a:r>
              <a:rPr lang="en-US" altLang="en-US" sz="2000" b="1">
                <a:latin typeface="Times" pitchFamily="18" charset="0"/>
              </a:rPr>
              <a:t>the teacher maximizes the</a:t>
            </a:r>
          </a:p>
          <a:p>
            <a:r>
              <a:rPr lang="en-US" altLang="en-US" sz="2000" b="1">
                <a:latin typeface="Times" pitchFamily="18" charset="0"/>
              </a:rPr>
              <a:t>likelihood that:</a:t>
            </a:r>
          </a:p>
          <a:p>
            <a:endParaRPr lang="en-US" altLang="en-US" sz="2000">
              <a:latin typeface="Times" pitchFamily="18" charset="0"/>
            </a:endParaRPr>
          </a:p>
          <a:p>
            <a:r>
              <a:rPr lang="en-US" altLang="en-US" sz="2000" b="1">
                <a:solidFill>
                  <a:srgbClr val="FF0000"/>
                </a:solidFill>
                <a:latin typeface="Times" pitchFamily="18" charset="0"/>
              </a:rPr>
              <a:t>1) each student comes away with</a:t>
            </a:r>
          </a:p>
          <a:p>
            <a:r>
              <a:rPr lang="en-US" altLang="en-US" sz="2000" b="1">
                <a:solidFill>
                  <a:srgbClr val="FF0000"/>
                </a:solidFill>
                <a:latin typeface="Times" pitchFamily="18" charset="0"/>
              </a:rPr>
              <a:t>    pivotal skills &amp; understandings</a:t>
            </a:r>
            <a:endParaRPr lang="en-US" altLang="en-US" sz="2000">
              <a:latin typeface="Times" pitchFamily="18" charset="0"/>
            </a:endParaRPr>
          </a:p>
          <a:p>
            <a:endParaRPr lang="en-US" altLang="en-US" sz="2000">
              <a:latin typeface="Times" pitchFamily="18" charset="0"/>
            </a:endParaRPr>
          </a:p>
          <a:p>
            <a:r>
              <a:rPr lang="en-US" altLang="en-US" sz="2000" b="1">
                <a:latin typeface="Times" pitchFamily="18" charset="0"/>
              </a:rPr>
              <a:t>2) each student is appropriately</a:t>
            </a:r>
          </a:p>
          <a:p>
            <a:r>
              <a:rPr lang="en-US" altLang="en-US" sz="2000" b="1">
                <a:latin typeface="Times" pitchFamily="18" charset="0"/>
              </a:rPr>
              <a:t>    challenged.</a:t>
            </a:r>
          </a:p>
        </p:txBody>
      </p:sp>
      <p:pic>
        <p:nvPicPr>
          <p:cNvPr id="101382" name="Picture 6"/>
          <p:cNvPicPr>
            <a:picLocks noChangeAspect="1" noChangeArrowheads="1"/>
          </p:cNvPicPr>
          <p:nvPr/>
        </p:nvPicPr>
        <p:blipFill>
          <a:blip r:embed="rId4"/>
          <a:srcRect/>
          <a:stretch>
            <a:fillRect/>
          </a:stretch>
        </p:blipFill>
        <p:spPr bwMode="auto">
          <a:xfrm>
            <a:off x="4114800" y="4724400"/>
            <a:ext cx="946150" cy="1384300"/>
          </a:xfrm>
          <a:prstGeom prst="rect">
            <a:avLst/>
          </a:prstGeom>
          <a:noFill/>
          <a:ln w="9525">
            <a:noFill/>
            <a:miter lim="800000"/>
            <a:headEnd/>
            <a:tailEnd/>
          </a:ln>
        </p:spPr>
      </p:pic>
      <p:pic>
        <p:nvPicPr>
          <p:cNvPr id="101383" name="Picture 7"/>
          <p:cNvPicPr>
            <a:picLocks noChangeAspect="1" noChangeArrowheads="1"/>
          </p:cNvPicPr>
          <p:nvPr/>
        </p:nvPicPr>
        <p:blipFill>
          <a:blip r:embed="rId5"/>
          <a:srcRect/>
          <a:stretch>
            <a:fillRect/>
          </a:stretch>
        </p:blipFill>
        <p:spPr bwMode="auto">
          <a:xfrm>
            <a:off x="6553200" y="5562600"/>
            <a:ext cx="1403350" cy="976313"/>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066800" y="1524000"/>
            <a:ext cx="6705600" cy="4038600"/>
          </a:xfrm>
        </p:spPr>
        <p:txBody>
          <a:bodyPr>
            <a:normAutofit fontScale="92500" lnSpcReduction="20000"/>
          </a:bodyPr>
          <a:lstStyle/>
          <a:p>
            <a:pPr algn="ctr"/>
            <a:r>
              <a:rPr lang="en-US" dirty="0" smtClean="0">
                <a:solidFill>
                  <a:schemeClr val="bg1"/>
                </a:solidFill>
              </a:rPr>
              <a:t>You have time now to work as you please (Partners, Individually, Group). Take this time to work on a </a:t>
            </a:r>
          </a:p>
          <a:p>
            <a:pPr algn="ctr"/>
            <a:r>
              <a:rPr lang="en-US" sz="3600" dirty="0" smtClean="0">
                <a:hlinkClick r:id="rId2" action="ppaction://hlinkfile"/>
              </a:rPr>
              <a:t>Tiered Activity </a:t>
            </a:r>
            <a:endParaRPr lang="en-US" sz="3600" dirty="0" smtClean="0"/>
          </a:p>
          <a:p>
            <a:pPr algn="ctr"/>
            <a:endParaRPr lang="en-US" sz="3600" dirty="0" smtClean="0"/>
          </a:p>
          <a:p>
            <a:pPr algn="ctr"/>
            <a:r>
              <a:rPr lang="en-US" dirty="0" smtClean="0">
                <a:solidFill>
                  <a:schemeClr val="accent6">
                    <a:lumMod val="50000"/>
                  </a:schemeClr>
                </a:solidFill>
              </a:rPr>
              <a:t>There are some examples for you to look at around the room and supplies for you to use.</a:t>
            </a:r>
          </a:p>
          <a:p>
            <a:pPr algn="ctr"/>
            <a:r>
              <a:rPr lang="en-US" dirty="0" smtClean="0">
                <a:hlinkClick r:id="rId3" action="ppaction://hlinkfile"/>
              </a:rPr>
              <a:t>Bill of Rights Example</a:t>
            </a:r>
            <a:endParaRPr lang="en-US" dirty="0" smtClean="0"/>
          </a:p>
          <a:p>
            <a:pPr algn="ctr"/>
            <a:r>
              <a:rPr lang="en-US" dirty="0" smtClean="0">
                <a:hlinkClick r:id="rId4" action="ppaction://hlinkfile"/>
              </a:rPr>
              <a:t>Template</a:t>
            </a:r>
            <a:endParaRPr lang="en-US" dirty="0" smtClean="0"/>
          </a:p>
          <a:p>
            <a:r>
              <a:rPr lang="en-US" u="sng" dirty="0" smtClean="0">
                <a:hlinkClick r:id="rId5"/>
              </a:rPr>
              <a:t>http://www.doe.state.in.us/exceptional/gt/tiered_curriculum/welcome.html</a:t>
            </a:r>
            <a:endParaRPr lang="en-US" dirty="0" smtClean="0"/>
          </a:p>
          <a:p>
            <a:pPr algn="ctr"/>
            <a:endParaRPr lang="en-US" dirty="0"/>
          </a:p>
        </p:txBody>
      </p:sp>
      <p:sp>
        <p:nvSpPr>
          <p:cNvPr id="2" name="Title 1"/>
          <p:cNvSpPr>
            <a:spLocks noGrp="1"/>
          </p:cNvSpPr>
          <p:nvPr>
            <p:ph type="ctrTitle"/>
          </p:nvPr>
        </p:nvSpPr>
        <p:spPr>
          <a:xfrm>
            <a:off x="1447800" y="457200"/>
            <a:ext cx="6477000" cy="1371600"/>
          </a:xfrm>
        </p:spPr>
        <p:txBody>
          <a:bodyPr>
            <a:noAutofit/>
          </a:bodyPr>
          <a:lstStyle/>
          <a:p>
            <a:r>
              <a:rPr lang="en-US" sz="5400" b="1" dirty="0" smtClean="0">
                <a:solidFill>
                  <a:schemeClr val="accent6">
                    <a:lumMod val="50000"/>
                  </a:schemeClr>
                </a:solidFill>
              </a:rPr>
              <a:t>Let’s Get to work!</a:t>
            </a:r>
            <a:br>
              <a:rPr lang="en-US" sz="5400" b="1" dirty="0" smtClean="0">
                <a:solidFill>
                  <a:schemeClr val="accent6">
                    <a:lumMod val="50000"/>
                  </a:schemeClr>
                </a:solidFill>
              </a:rPr>
            </a:br>
            <a:endParaRPr lang="en-US" sz="5400" b="1" dirty="0">
              <a:solidFill>
                <a:schemeClr val="accent6">
                  <a:lumMod val="50000"/>
                </a:schemeClr>
              </a:solidFill>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pPr algn="ctr"/>
            <a:r>
              <a:rPr lang="en-US" dirty="0" smtClean="0">
                <a:solidFill>
                  <a:schemeClr val="accent6">
                    <a:lumMod val="50000"/>
                  </a:schemeClr>
                </a:solidFill>
              </a:rPr>
              <a:t>Remember…</a:t>
            </a:r>
            <a:endParaRPr lang="en-US" dirty="0">
              <a:solidFill>
                <a:schemeClr val="accent6">
                  <a:lumMod val="50000"/>
                </a:schemeClr>
              </a:solidFill>
            </a:endParaRPr>
          </a:p>
        </p:txBody>
      </p:sp>
      <p:sp>
        <p:nvSpPr>
          <p:cNvPr id="3" name="Content Placeholder 2"/>
          <p:cNvSpPr>
            <a:spLocks noGrp="1"/>
          </p:cNvSpPr>
          <p:nvPr>
            <p:ph sz="quarter" idx="1"/>
          </p:nvPr>
        </p:nvSpPr>
        <p:spPr/>
        <p:txBody>
          <a:bodyPr>
            <a:normAutofit lnSpcReduction="10000"/>
          </a:bodyPr>
          <a:lstStyle/>
          <a:p>
            <a:pPr>
              <a:buNone/>
            </a:pPr>
            <a:r>
              <a:rPr lang="en-US" sz="4000" dirty="0" smtClean="0"/>
              <a:t>If you do not give students the opportunity to open there mouth, there brain will automatically do it for them.</a:t>
            </a:r>
          </a:p>
          <a:p>
            <a:endParaRPr lang="en-US" dirty="0" smtClean="0"/>
          </a:p>
          <a:p>
            <a:endParaRPr lang="en-US" dirty="0"/>
          </a:p>
        </p:txBody>
      </p:sp>
      <p:pic>
        <p:nvPicPr>
          <p:cNvPr id="7" name="Content Placeholder 6" descr="yawn.jpg"/>
          <p:cNvPicPr>
            <a:picLocks noGrp="1" noChangeAspect="1"/>
          </p:cNvPicPr>
          <p:nvPr>
            <p:ph sz="quarter" idx="2"/>
          </p:nvPr>
        </p:nvPicPr>
        <p:blipFill>
          <a:blip r:embed="rId3"/>
          <a:stretch>
            <a:fillRect/>
          </a:stretch>
        </p:blipFill>
        <p:spPr>
          <a:xfrm>
            <a:off x="5251450" y="2205831"/>
            <a:ext cx="2832100" cy="3759200"/>
          </a:xfrm>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normAutofit/>
          </a:bodyPr>
          <a:lstStyle/>
          <a:p>
            <a:r>
              <a:rPr lang="en-US" sz="3600" dirty="0" smtClean="0">
                <a:solidFill>
                  <a:schemeClr val="accent6">
                    <a:lumMod val="50000"/>
                  </a:schemeClr>
                </a:solidFill>
              </a:rPr>
              <a:t>Just a different approach</a:t>
            </a:r>
            <a:endParaRPr lang="en-US" sz="3600" dirty="0">
              <a:solidFill>
                <a:schemeClr val="accent6">
                  <a:lumMod val="50000"/>
                </a:schemeClr>
              </a:solidFill>
            </a:endParaRPr>
          </a:p>
        </p:txBody>
      </p:sp>
      <p:sp>
        <p:nvSpPr>
          <p:cNvPr id="2" name="Title 1"/>
          <p:cNvSpPr>
            <a:spLocks noGrp="1"/>
          </p:cNvSpPr>
          <p:nvPr>
            <p:ph type="ctrTitle"/>
          </p:nvPr>
        </p:nvSpPr>
        <p:spPr>
          <a:xfrm>
            <a:off x="1676400" y="381000"/>
            <a:ext cx="6477000" cy="3200400"/>
          </a:xfrm>
        </p:spPr>
        <p:txBody>
          <a:bodyPr>
            <a:normAutofit/>
          </a:bodyPr>
          <a:lstStyle/>
          <a:p>
            <a:pPr algn="ctr"/>
            <a:r>
              <a:rPr lang="en-US" sz="9600" dirty="0" smtClean="0"/>
              <a:t>Think dots</a:t>
            </a:r>
            <a:endParaRPr lang="en-US" sz="9600" dirty="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b="1" dirty="0" smtClean="0"/>
              <a:t>STUDENTS USE</a:t>
            </a:r>
            <a:br>
              <a:rPr lang="en-US" b="1" dirty="0" smtClean="0"/>
            </a:br>
            <a:r>
              <a:rPr lang="en-US" b="1" dirty="0" smtClean="0"/>
              <a:t>THINKDOT’s</a:t>
            </a:r>
            <a:endParaRPr lang="en-US" b="1" dirty="0"/>
          </a:p>
        </p:txBody>
      </p:sp>
      <p:sp>
        <p:nvSpPr>
          <p:cNvPr id="3" name="Content Placeholder 2"/>
          <p:cNvSpPr>
            <a:spLocks noGrp="1"/>
          </p:cNvSpPr>
          <p:nvPr>
            <p:ph sz="quarter" idx="1"/>
          </p:nvPr>
        </p:nvSpPr>
        <p:spPr/>
        <p:txBody>
          <a:bodyPr>
            <a:normAutofit/>
          </a:bodyPr>
          <a:lstStyle/>
          <a:p>
            <a:r>
              <a:rPr lang="en-US" dirty="0" err="1" smtClean="0"/>
              <a:t>ThinkDots</a:t>
            </a:r>
            <a:r>
              <a:rPr lang="en-US" dirty="0" smtClean="0"/>
              <a:t>:</a:t>
            </a:r>
          </a:p>
          <a:p>
            <a:pPr>
              <a:buFont typeface="Arial" pitchFamily="34" charset="0"/>
              <a:buChar char="•"/>
            </a:pPr>
            <a:r>
              <a:rPr lang="en-US" dirty="0" smtClean="0"/>
              <a:t>Students begin </a:t>
            </a:r>
            <a:r>
              <a:rPr lang="en-US" dirty="0" err="1" smtClean="0"/>
              <a:t>ThinkDots</a:t>
            </a:r>
            <a:r>
              <a:rPr lang="en-US" dirty="0" smtClean="0"/>
              <a:t> by sitting with other students using activity cards of the same color.</a:t>
            </a:r>
          </a:p>
          <a:p>
            <a:pPr>
              <a:buFont typeface="Arial" pitchFamily="34" charset="0"/>
              <a:buChar char="•"/>
            </a:pPr>
            <a:r>
              <a:rPr lang="en-US" dirty="0" smtClean="0"/>
              <a:t>Students roll the die and complete the activity on the card that corresponds to the dots thrown on the die.</a:t>
            </a:r>
          </a:p>
          <a:p>
            <a:pPr>
              <a:buFont typeface="Arial" pitchFamily="34" charset="0"/>
              <a:buChar char="•"/>
            </a:pPr>
            <a:r>
              <a:rPr lang="en-US" dirty="0" smtClean="0"/>
              <a:t> If the first roll is an activity that the student does not want to do a second roll is allowed.</a:t>
            </a:r>
          </a:p>
          <a:p>
            <a:pPr>
              <a:buFont typeface="Arial" pitchFamily="34" charset="0"/>
              <a:buChar char="•"/>
            </a:pPr>
            <a:r>
              <a:rPr lang="en-US" dirty="0" smtClean="0"/>
              <a:t> Teachers can create an Activity Sheet to correspond to the lesson for easy recording and management.</a:t>
            </a:r>
            <a:endParaRPr lang="en-US" dirty="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a:xfrm>
            <a:off x="630238" y="468313"/>
            <a:ext cx="5732462" cy="1143000"/>
          </a:xfrm>
        </p:spPr>
        <p:txBody>
          <a:bodyPr/>
          <a:lstStyle/>
          <a:p>
            <a:pPr eaLnBrk="1" hangingPunct="1"/>
            <a:r>
              <a:rPr lang="en-US" smtClean="0"/>
              <a:t>THINK DOTS</a:t>
            </a:r>
          </a:p>
        </p:txBody>
      </p:sp>
      <p:graphicFrame>
        <p:nvGraphicFramePr>
          <p:cNvPr id="3075" name="Group 3"/>
          <p:cNvGraphicFramePr>
            <a:graphicFrameLocks noGrp="1"/>
          </p:cNvGraphicFramePr>
          <p:nvPr>
            <p:ph type="tbl" idx="1"/>
          </p:nvPr>
        </p:nvGraphicFramePr>
        <p:xfrm>
          <a:off x="685800" y="1600200"/>
          <a:ext cx="7772400" cy="4495800"/>
        </p:xfrm>
        <a:graphic>
          <a:graphicData uri="http://schemas.openxmlformats.org/drawingml/2006/table">
            <a:tbl>
              <a:tblPr/>
              <a:tblGrid>
                <a:gridCol w="2590800"/>
                <a:gridCol w="2590800"/>
                <a:gridCol w="2590800"/>
              </a:tblGrid>
              <a:tr h="253682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smtClean="0">
                          <a:ln>
                            <a:noFill/>
                          </a:ln>
                          <a:solidFill>
                            <a:schemeClr val="tx1"/>
                          </a:solidFill>
                          <a:effectLst/>
                          <a:latin typeface="Arial" charset="0"/>
                        </a:rPr>
                        <a:t>Describe…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smtClean="0">
                          <a:ln>
                            <a:noFill/>
                          </a:ln>
                          <a:solidFill>
                            <a:schemeClr val="tx1"/>
                          </a:solidFill>
                          <a:effectLst/>
                          <a:latin typeface="Arial" charset="0"/>
                        </a:rPr>
                        <a:t>Apply…</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smtClean="0">
                          <a:ln>
                            <a:noFill/>
                          </a:ln>
                          <a:solidFill>
                            <a:schemeClr val="tx1"/>
                          </a:solidFill>
                          <a:effectLst/>
                          <a:latin typeface="Arial" charset="0"/>
                        </a:rPr>
                        <a:t>Question…</a:t>
                      </a:r>
                    </a:p>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000" b="0" i="0" u="none" strike="noStrike" cap="none" normalizeH="0" baseline="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95897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smtClean="0">
                          <a:ln>
                            <a:noFill/>
                          </a:ln>
                          <a:solidFill>
                            <a:schemeClr val="tx1"/>
                          </a:solidFill>
                          <a:effectLst/>
                          <a:latin typeface="Arial" charset="0"/>
                        </a:rPr>
                        <a:t>Argue for or against…</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smtClean="0">
                          <a:ln>
                            <a:noFill/>
                          </a:ln>
                          <a:solidFill>
                            <a:schemeClr val="tx1"/>
                          </a:solidFill>
                          <a:effectLst/>
                          <a:latin typeface="Arial" charset="0"/>
                        </a:rPr>
                        <a:t>Satirize…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smtClean="0">
                          <a:ln>
                            <a:noFill/>
                          </a:ln>
                          <a:solidFill>
                            <a:schemeClr val="tx1"/>
                          </a:solidFill>
                          <a:effectLst/>
                          <a:latin typeface="Arial" charset="0"/>
                        </a:rPr>
                        <a:t>Compare and/or contrast…</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pic>
        <p:nvPicPr>
          <p:cNvPr id="2065" name="Picture 17" descr="j0258752"/>
          <p:cNvPicPr>
            <a:picLocks noChangeAspect="1" noChangeArrowheads="1"/>
          </p:cNvPicPr>
          <p:nvPr/>
        </p:nvPicPr>
        <p:blipFill>
          <a:blip r:embed="rId3"/>
          <a:srcRect/>
          <a:stretch>
            <a:fillRect/>
          </a:stretch>
        </p:blipFill>
        <p:spPr bwMode="auto">
          <a:xfrm>
            <a:off x="6248400" y="381000"/>
            <a:ext cx="1530350" cy="1176338"/>
          </a:xfrm>
          <a:prstGeom prst="rect">
            <a:avLst/>
          </a:prstGeom>
          <a:noFill/>
          <a:ln w="9525">
            <a:noFill/>
            <a:miter lim="800000"/>
            <a:headEnd/>
            <a:tailEnd/>
          </a:ln>
        </p:spPr>
      </p:pic>
      <p:sp>
        <p:nvSpPr>
          <p:cNvPr id="2066" name="Oval 18"/>
          <p:cNvSpPr>
            <a:spLocks noChangeArrowheads="1"/>
          </p:cNvSpPr>
          <p:nvPr/>
        </p:nvSpPr>
        <p:spPr bwMode="auto">
          <a:xfrm>
            <a:off x="914400" y="3810000"/>
            <a:ext cx="228600" cy="228600"/>
          </a:xfrm>
          <a:prstGeom prst="ellipse">
            <a:avLst/>
          </a:prstGeom>
          <a:solidFill>
            <a:srgbClr val="000000"/>
          </a:solidFill>
          <a:ln w="9525">
            <a:solidFill>
              <a:schemeClr val="tx1"/>
            </a:solidFill>
            <a:round/>
            <a:headEnd/>
            <a:tailEnd/>
          </a:ln>
        </p:spPr>
        <p:txBody>
          <a:bodyPr wrap="none" anchor="ctr"/>
          <a:lstStyle/>
          <a:p>
            <a:endParaRPr lang="en-US"/>
          </a:p>
        </p:txBody>
      </p:sp>
      <p:sp>
        <p:nvSpPr>
          <p:cNvPr id="2067" name="Oval 19"/>
          <p:cNvSpPr>
            <a:spLocks noChangeArrowheads="1"/>
          </p:cNvSpPr>
          <p:nvPr/>
        </p:nvSpPr>
        <p:spPr bwMode="auto">
          <a:xfrm>
            <a:off x="3505200" y="3657600"/>
            <a:ext cx="228600" cy="228600"/>
          </a:xfrm>
          <a:prstGeom prst="ellipse">
            <a:avLst/>
          </a:prstGeom>
          <a:solidFill>
            <a:srgbClr val="000000"/>
          </a:solidFill>
          <a:ln w="9525">
            <a:solidFill>
              <a:schemeClr val="tx1"/>
            </a:solidFill>
            <a:round/>
            <a:headEnd/>
            <a:tailEnd/>
          </a:ln>
        </p:spPr>
        <p:txBody>
          <a:bodyPr wrap="none" anchor="ctr"/>
          <a:lstStyle/>
          <a:p>
            <a:endParaRPr lang="en-US"/>
          </a:p>
        </p:txBody>
      </p:sp>
      <p:sp>
        <p:nvSpPr>
          <p:cNvPr id="2068" name="Oval 20"/>
          <p:cNvSpPr>
            <a:spLocks noChangeArrowheads="1"/>
          </p:cNvSpPr>
          <p:nvPr/>
        </p:nvSpPr>
        <p:spPr bwMode="auto">
          <a:xfrm>
            <a:off x="3810000" y="3886200"/>
            <a:ext cx="228600" cy="228600"/>
          </a:xfrm>
          <a:prstGeom prst="ellipse">
            <a:avLst/>
          </a:prstGeom>
          <a:solidFill>
            <a:srgbClr val="000000"/>
          </a:solidFill>
          <a:ln w="9525">
            <a:solidFill>
              <a:schemeClr val="tx1"/>
            </a:solidFill>
            <a:round/>
            <a:headEnd/>
            <a:tailEnd/>
          </a:ln>
        </p:spPr>
        <p:txBody>
          <a:bodyPr wrap="none" anchor="ctr"/>
          <a:lstStyle/>
          <a:p>
            <a:endParaRPr lang="en-US"/>
          </a:p>
        </p:txBody>
      </p:sp>
      <p:sp>
        <p:nvSpPr>
          <p:cNvPr id="2069" name="Oval 21"/>
          <p:cNvSpPr>
            <a:spLocks noChangeArrowheads="1"/>
          </p:cNvSpPr>
          <p:nvPr/>
        </p:nvSpPr>
        <p:spPr bwMode="auto">
          <a:xfrm>
            <a:off x="6096000" y="3505200"/>
            <a:ext cx="228600" cy="228600"/>
          </a:xfrm>
          <a:prstGeom prst="ellipse">
            <a:avLst/>
          </a:prstGeom>
          <a:solidFill>
            <a:srgbClr val="000000"/>
          </a:solidFill>
          <a:ln w="9525">
            <a:solidFill>
              <a:schemeClr val="tx1"/>
            </a:solidFill>
            <a:round/>
            <a:headEnd/>
            <a:tailEnd/>
          </a:ln>
        </p:spPr>
        <p:txBody>
          <a:bodyPr wrap="none" anchor="ctr"/>
          <a:lstStyle/>
          <a:p>
            <a:endParaRPr lang="en-US"/>
          </a:p>
        </p:txBody>
      </p:sp>
      <p:sp>
        <p:nvSpPr>
          <p:cNvPr id="2070" name="Oval 22"/>
          <p:cNvSpPr>
            <a:spLocks noChangeArrowheads="1"/>
          </p:cNvSpPr>
          <p:nvPr/>
        </p:nvSpPr>
        <p:spPr bwMode="auto">
          <a:xfrm>
            <a:off x="6553200" y="3886200"/>
            <a:ext cx="228600" cy="228600"/>
          </a:xfrm>
          <a:prstGeom prst="ellipse">
            <a:avLst/>
          </a:prstGeom>
          <a:solidFill>
            <a:srgbClr val="000000"/>
          </a:solidFill>
          <a:ln w="9525">
            <a:solidFill>
              <a:schemeClr val="tx1"/>
            </a:solidFill>
            <a:round/>
            <a:headEnd/>
            <a:tailEnd/>
          </a:ln>
        </p:spPr>
        <p:txBody>
          <a:bodyPr wrap="none" anchor="ctr"/>
          <a:lstStyle/>
          <a:p>
            <a:endParaRPr lang="en-US"/>
          </a:p>
        </p:txBody>
      </p:sp>
      <p:sp>
        <p:nvSpPr>
          <p:cNvPr id="2071" name="Oval 23"/>
          <p:cNvSpPr>
            <a:spLocks noChangeArrowheads="1"/>
          </p:cNvSpPr>
          <p:nvPr/>
        </p:nvSpPr>
        <p:spPr bwMode="auto">
          <a:xfrm>
            <a:off x="6324600" y="3733800"/>
            <a:ext cx="228600" cy="228600"/>
          </a:xfrm>
          <a:prstGeom prst="ellipse">
            <a:avLst/>
          </a:prstGeom>
          <a:solidFill>
            <a:srgbClr val="000000"/>
          </a:solidFill>
          <a:ln w="9525">
            <a:solidFill>
              <a:schemeClr val="tx1"/>
            </a:solidFill>
            <a:round/>
            <a:headEnd/>
            <a:tailEnd/>
          </a:ln>
        </p:spPr>
        <p:txBody>
          <a:bodyPr wrap="none" anchor="ctr"/>
          <a:lstStyle/>
          <a:p>
            <a:endParaRPr lang="en-US"/>
          </a:p>
        </p:txBody>
      </p:sp>
      <p:sp>
        <p:nvSpPr>
          <p:cNvPr id="2072" name="Oval 24"/>
          <p:cNvSpPr>
            <a:spLocks noChangeArrowheads="1"/>
          </p:cNvSpPr>
          <p:nvPr/>
        </p:nvSpPr>
        <p:spPr bwMode="auto">
          <a:xfrm>
            <a:off x="838200" y="5486400"/>
            <a:ext cx="228600" cy="228600"/>
          </a:xfrm>
          <a:prstGeom prst="ellipse">
            <a:avLst/>
          </a:prstGeom>
          <a:solidFill>
            <a:srgbClr val="000000"/>
          </a:solidFill>
          <a:ln w="9525">
            <a:solidFill>
              <a:schemeClr val="tx1"/>
            </a:solidFill>
            <a:round/>
            <a:headEnd/>
            <a:tailEnd/>
          </a:ln>
        </p:spPr>
        <p:txBody>
          <a:bodyPr wrap="none" anchor="ctr"/>
          <a:lstStyle/>
          <a:p>
            <a:endParaRPr lang="en-US"/>
          </a:p>
        </p:txBody>
      </p:sp>
      <p:sp>
        <p:nvSpPr>
          <p:cNvPr id="2073" name="Oval 25"/>
          <p:cNvSpPr>
            <a:spLocks noChangeArrowheads="1"/>
          </p:cNvSpPr>
          <p:nvPr/>
        </p:nvSpPr>
        <p:spPr bwMode="auto">
          <a:xfrm>
            <a:off x="838200" y="5791200"/>
            <a:ext cx="228600" cy="228600"/>
          </a:xfrm>
          <a:prstGeom prst="ellipse">
            <a:avLst/>
          </a:prstGeom>
          <a:solidFill>
            <a:srgbClr val="000000"/>
          </a:solidFill>
          <a:ln w="9525">
            <a:solidFill>
              <a:schemeClr val="tx1"/>
            </a:solidFill>
            <a:round/>
            <a:headEnd/>
            <a:tailEnd/>
          </a:ln>
        </p:spPr>
        <p:txBody>
          <a:bodyPr wrap="none" anchor="ctr"/>
          <a:lstStyle/>
          <a:p>
            <a:endParaRPr lang="en-US"/>
          </a:p>
        </p:txBody>
      </p:sp>
      <p:sp>
        <p:nvSpPr>
          <p:cNvPr id="2074" name="Oval 26"/>
          <p:cNvSpPr>
            <a:spLocks noChangeArrowheads="1"/>
          </p:cNvSpPr>
          <p:nvPr/>
        </p:nvSpPr>
        <p:spPr bwMode="auto">
          <a:xfrm>
            <a:off x="1143000" y="5791200"/>
            <a:ext cx="228600" cy="228600"/>
          </a:xfrm>
          <a:prstGeom prst="ellipse">
            <a:avLst/>
          </a:prstGeom>
          <a:solidFill>
            <a:srgbClr val="000000"/>
          </a:solidFill>
          <a:ln w="9525">
            <a:solidFill>
              <a:schemeClr val="tx1"/>
            </a:solidFill>
            <a:round/>
            <a:headEnd/>
            <a:tailEnd/>
          </a:ln>
        </p:spPr>
        <p:txBody>
          <a:bodyPr wrap="none" anchor="ctr"/>
          <a:lstStyle/>
          <a:p>
            <a:endParaRPr lang="en-US"/>
          </a:p>
        </p:txBody>
      </p:sp>
      <p:sp>
        <p:nvSpPr>
          <p:cNvPr id="2075" name="Oval 27"/>
          <p:cNvSpPr>
            <a:spLocks noChangeArrowheads="1"/>
          </p:cNvSpPr>
          <p:nvPr/>
        </p:nvSpPr>
        <p:spPr bwMode="auto">
          <a:xfrm>
            <a:off x="1143000" y="5486400"/>
            <a:ext cx="228600" cy="228600"/>
          </a:xfrm>
          <a:prstGeom prst="ellipse">
            <a:avLst/>
          </a:prstGeom>
          <a:solidFill>
            <a:srgbClr val="000000"/>
          </a:solidFill>
          <a:ln w="9525">
            <a:solidFill>
              <a:schemeClr val="tx1"/>
            </a:solidFill>
            <a:round/>
            <a:headEnd/>
            <a:tailEnd/>
          </a:ln>
        </p:spPr>
        <p:txBody>
          <a:bodyPr wrap="none" anchor="ctr"/>
          <a:lstStyle/>
          <a:p>
            <a:endParaRPr lang="en-US"/>
          </a:p>
        </p:txBody>
      </p:sp>
      <p:sp>
        <p:nvSpPr>
          <p:cNvPr id="2076" name="Oval 28"/>
          <p:cNvSpPr>
            <a:spLocks noChangeArrowheads="1"/>
          </p:cNvSpPr>
          <p:nvPr/>
        </p:nvSpPr>
        <p:spPr bwMode="auto">
          <a:xfrm>
            <a:off x="3429000" y="5257800"/>
            <a:ext cx="228600" cy="228600"/>
          </a:xfrm>
          <a:prstGeom prst="ellipse">
            <a:avLst/>
          </a:prstGeom>
          <a:solidFill>
            <a:srgbClr val="000000"/>
          </a:solidFill>
          <a:ln w="9525">
            <a:solidFill>
              <a:schemeClr val="tx1"/>
            </a:solidFill>
            <a:round/>
            <a:headEnd/>
            <a:tailEnd/>
          </a:ln>
        </p:spPr>
        <p:txBody>
          <a:bodyPr wrap="none" anchor="ctr"/>
          <a:lstStyle/>
          <a:p>
            <a:endParaRPr lang="en-US"/>
          </a:p>
        </p:txBody>
      </p:sp>
      <p:sp>
        <p:nvSpPr>
          <p:cNvPr id="2077" name="Oval 29"/>
          <p:cNvSpPr>
            <a:spLocks noChangeArrowheads="1"/>
          </p:cNvSpPr>
          <p:nvPr/>
        </p:nvSpPr>
        <p:spPr bwMode="auto">
          <a:xfrm>
            <a:off x="3429000" y="5715000"/>
            <a:ext cx="228600" cy="228600"/>
          </a:xfrm>
          <a:prstGeom prst="ellipse">
            <a:avLst/>
          </a:prstGeom>
          <a:solidFill>
            <a:srgbClr val="000000"/>
          </a:solidFill>
          <a:ln w="9525">
            <a:solidFill>
              <a:schemeClr val="tx1"/>
            </a:solidFill>
            <a:round/>
            <a:headEnd/>
            <a:tailEnd/>
          </a:ln>
        </p:spPr>
        <p:txBody>
          <a:bodyPr wrap="none" anchor="ctr"/>
          <a:lstStyle/>
          <a:p>
            <a:endParaRPr lang="en-US"/>
          </a:p>
        </p:txBody>
      </p:sp>
      <p:sp>
        <p:nvSpPr>
          <p:cNvPr id="2078" name="Oval 30"/>
          <p:cNvSpPr>
            <a:spLocks noChangeArrowheads="1"/>
          </p:cNvSpPr>
          <p:nvPr/>
        </p:nvSpPr>
        <p:spPr bwMode="auto">
          <a:xfrm>
            <a:off x="3886200" y="5257800"/>
            <a:ext cx="228600" cy="228600"/>
          </a:xfrm>
          <a:prstGeom prst="ellipse">
            <a:avLst/>
          </a:prstGeom>
          <a:solidFill>
            <a:srgbClr val="000000"/>
          </a:solidFill>
          <a:ln w="9525">
            <a:solidFill>
              <a:schemeClr val="tx1"/>
            </a:solidFill>
            <a:round/>
            <a:headEnd/>
            <a:tailEnd/>
          </a:ln>
        </p:spPr>
        <p:txBody>
          <a:bodyPr wrap="none" anchor="ctr"/>
          <a:lstStyle/>
          <a:p>
            <a:endParaRPr lang="en-US"/>
          </a:p>
        </p:txBody>
      </p:sp>
      <p:sp>
        <p:nvSpPr>
          <p:cNvPr id="2079" name="Oval 31"/>
          <p:cNvSpPr>
            <a:spLocks noChangeArrowheads="1"/>
          </p:cNvSpPr>
          <p:nvPr/>
        </p:nvSpPr>
        <p:spPr bwMode="auto">
          <a:xfrm>
            <a:off x="3886200" y="5715000"/>
            <a:ext cx="228600" cy="228600"/>
          </a:xfrm>
          <a:prstGeom prst="ellipse">
            <a:avLst/>
          </a:prstGeom>
          <a:solidFill>
            <a:srgbClr val="000000"/>
          </a:solidFill>
          <a:ln w="9525">
            <a:solidFill>
              <a:schemeClr val="tx1"/>
            </a:solidFill>
            <a:round/>
            <a:headEnd/>
            <a:tailEnd/>
          </a:ln>
        </p:spPr>
        <p:txBody>
          <a:bodyPr wrap="none" anchor="ctr"/>
          <a:lstStyle/>
          <a:p>
            <a:endParaRPr lang="en-US"/>
          </a:p>
        </p:txBody>
      </p:sp>
      <p:sp>
        <p:nvSpPr>
          <p:cNvPr id="2080" name="Oval 32"/>
          <p:cNvSpPr>
            <a:spLocks noChangeArrowheads="1"/>
          </p:cNvSpPr>
          <p:nvPr/>
        </p:nvSpPr>
        <p:spPr bwMode="auto">
          <a:xfrm>
            <a:off x="3657600" y="5486400"/>
            <a:ext cx="228600" cy="228600"/>
          </a:xfrm>
          <a:prstGeom prst="ellipse">
            <a:avLst/>
          </a:prstGeom>
          <a:solidFill>
            <a:srgbClr val="000000"/>
          </a:solidFill>
          <a:ln w="9525">
            <a:solidFill>
              <a:schemeClr val="tx1"/>
            </a:solidFill>
            <a:round/>
            <a:headEnd/>
            <a:tailEnd/>
          </a:ln>
        </p:spPr>
        <p:txBody>
          <a:bodyPr wrap="none" anchor="ctr"/>
          <a:lstStyle/>
          <a:p>
            <a:endParaRPr lang="en-US"/>
          </a:p>
        </p:txBody>
      </p:sp>
      <p:sp>
        <p:nvSpPr>
          <p:cNvPr id="2081" name="Oval 33"/>
          <p:cNvSpPr>
            <a:spLocks noChangeArrowheads="1"/>
          </p:cNvSpPr>
          <p:nvPr/>
        </p:nvSpPr>
        <p:spPr bwMode="auto">
          <a:xfrm>
            <a:off x="6019800" y="5791200"/>
            <a:ext cx="228600" cy="228600"/>
          </a:xfrm>
          <a:prstGeom prst="ellipse">
            <a:avLst/>
          </a:prstGeom>
          <a:solidFill>
            <a:srgbClr val="000000"/>
          </a:solidFill>
          <a:ln w="9525">
            <a:solidFill>
              <a:schemeClr val="tx1"/>
            </a:solidFill>
            <a:round/>
            <a:headEnd/>
            <a:tailEnd/>
          </a:ln>
        </p:spPr>
        <p:txBody>
          <a:bodyPr wrap="none" anchor="ctr"/>
          <a:lstStyle/>
          <a:p>
            <a:endParaRPr lang="en-US"/>
          </a:p>
        </p:txBody>
      </p:sp>
      <p:sp>
        <p:nvSpPr>
          <p:cNvPr id="2082" name="Oval 34"/>
          <p:cNvSpPr>
            <a:spLocks noChangeArrowheads="1"/>
          </p:cNvSpPr>
          <p:nvPr/>
        </p:nvSpPr>
        <p:spPr bwMode="auto">
          <a:xfrm>
            <a:off x="6019800" y="5486400"/>
            <a:ext cx="228600" cy="228600"/>
          </a:xfrm>
          <a:prstGeom prst="ellipse">
            <a:avLst/>
          </a:prstGeom>
          <a:solidFill>
            <a:srgbClr val="000000"/>
          </a:solidFill>
          <a:ln w="9525">
            <a:solidFill>
              <a:schemeClr val="tx1"/>
            </a:solidFill>
            <a:round/>
            <a:headEnd/>
            <a:tailEnd/>
          </a:ln>
        </p:spPr>
        <p:txBody>
          <a:bodyPr wrap="none" anchor="ctr"/>
          <a:lstStyle/>
          <a:p>
            <a:endParaRPr lang="en-US"/>
          </a:p>
        </p:txBody>
      </p:sp>
      <p:sp>
        <p:nvSpPr>
          <p:cNvPr id="2083" name="Oval 35"/>
          <p:cNvSpPr>
            <a:spLocks noChangeArrowheads="1"/>
          </p:cNvSpPr>
          <p:nvPr/>
        </p:nvSpPr>
        <p:spPr bwMode="auto">
          <a:xfrm>
            <a:off x="6019800" y="5181600"/>
            <a:ext cx="228600" cy="228600"/>
          </a:xfrm>
          <a:prstGeom prst="ellipse">
            <a:avLst/>
          </a:prstGeom>
          <a:solidFill>
            <a:srgbClr val="000000"/>
          </a:solidFill>
          <a:ln w="9525">
            <a:solidFill>
              <a:schemeClr val="tx1"/>
            </a:solidFill>
            <a:round/>
            <a:headEnd/>
            <a:tailEnd/>
          </a:ln>
        </p:spPr>
        <p:txBody>
          <a:bodyPr wrap="none" anchor="ctr"/>
          <a:lstStyle/>
          <a:p>
            <a:endParaRPr lang="en-US"/>
          </a:p>
        </p:txBody>
      </p:sp>
      <p:sp>
        <p:nvSpPr>
          <p:cNvPr id="2084" name="Oval 36"/>
          <p:cNvSpPr>
            <a:spLocks noChangeArrowheads="1"/>
          </p:cNvSpPr>
          <p:nvPr/>
        </p:nvSpPr>
        <p:spPr bwMode="auto">
          <a:xfrm>
            <a:off x="6324600" y="5791200"/>
            <a:ext cx="228600" cy="228600"/>
          </a:xfrm>
          <a:prstGeom prst="ellipse">
            <a:avLst/>
          </a:prstGeom>
          <a:solidFill>
            <a:srgbClr val="000000"/>
          </a:solidFill>
          <a:ln w="9525">
            <a:solidFill>
              <a:schemeClr val="tx1"/>
            </a:solidFill>
            <a:round/>
            <a:headEnd/>
            <a:tailEnd/>
          </a:ln>
        </p:spPr>
        <p:txBody>
          <a:bodyPr wrap="none" anchor="ctr"/>
          <a:lstStyle/>
          <a:p>
            <a:endParaRPr lang="en-US"/>
          </a:p>
        </p:txBody>
      </p:sp>
      <p:sp>
        <p:nvSpPr>
          <p:cNvPr id="2085" name="Oval 37"/>
          <p:cNvSpPr>
            <a:spLocks noChangeArrowheads="1"/>
          </p:cNvSpPr>
          <p:nvPr/>
        </p:nvSpPr>
        <p:spPr bwMode="auto">
          <a:xfrm>
            <a:off x="6324600" y="5486400"/>
            <a:ext cx="228600" cy="228600"/>
          </a:xfrm>
          <a:prstGeom prst="ellipse">
            <a:avLst/>
          </a:prstGeom>
          <a:solidFill>
            <a:srgbClr val="000000"/>
          </a:solidFill>
          <a:ln w="9525">
            <a:solidFill>
              <a:schemeClr val="tx1"/>
            </a:solidFill>
            <a:round/>
            <a:headEnd/>
            <a:tailEnd/>
          </a:ln>
        </p:spPr>
        <p:txBody>
          <a:bodyPr wrap="none" anchor="ctr"/>
          <a:lstStyle/>
          <a:p>
            <a:endParaRPr lang="en-US"/>
          </a:p>
        </p:txBody>
      </p:sp>
      <p:sp>
        <p:nvSpPr>
          <p:cNvPr id="2086" name="Oval 38"/>
          <p:cNvSpPr>
            <a:spLocks noChangeArrowheads="1"/>
          </p:cNvSpPr>
          <p:nvPr/>
        </p:nvSpPr>
        <p:spPr bwMode="auto">
          <a:xfrm>
            <a:off x="6324600" y="5181600"/>
            <a:ext cx="228600" cy="228600"/>
          </a:xfrm>
          <a:prstGeom prst="ellipse">
            <a:avLst/>
          </a:prstGeom>
          <a:solidFill>
            <a:srgbClr val="000000"/>
          </a:solidFill>
          <a:ln w="9525">
            <a:solidFill>
              <a:schemeClr val="tx1"/>
            </a:solidFill>
            <a:round/>
            <a:headEnd/>
            <a:tailEnd/>
          </a:ln>
        </p:spPr>
        <p:txBody>
          <a:bodyPr wrap="none" anchor="ctr"/>
          <a:lstStyle/>
          <a:p>
            <a:endParaRPr lang="en-US"/>
          </a:p>
        </p:txBody>
      </p:sp>
    </p:spTree>
    <p:custDataLst>
      <p:tags r:id="rId1"/>
    </p:custDataLst>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p:nvPr>
        </p:nvSpPr>
        <p:spPr/>
        <p:txBody>
          <a:bodyPr>
            <a:normAutofit/>
          </a:bodyPr>
          <a:lstStyle/>
          <a:p>
            <a:pPr algn="ctr">
              <a:buNone/>
            </a:pPr>
            <a:r>
              <a:rPr lang="en-US" sz="5400" b="1" i="1" dirty="0" smtClean="0"/>
              <a:t>THINK DOTS</a:t>
            </a:r>
          </a:p>
          <a:p>
            <a:pPr algn="ctr">
              <a:buNone/>
            </a:pPr>
            <a:endParaRPr lang="en-US" sz="3200" b="1" i="1" dirty="0" smtClean="0"/>
          </a:p>
          <a:p>
            <a:pPr>
              <a:buNone/>
            </a:pPr>
            <a:r>
              <a:rPr lang="en-US" b="1" i="1" dirty="0" smtClean="0"/>
              <a:t>Application:</a:t>
            </a:r>
          </a:p>
          <a:p>
            <a:r>
              <a:rPr lang="en-US" sz="3600" b="1" dirty="0" smtClean="0"/>
              <a:t>1.Use “</a:t>
            </a:r>
            <a:r>
              <a:rPr lang="en-US" sz="3600" b="1" dirty="0" err="1" smtClean="0"/>
              <a:t>ThinkDOTS</a:t>
            </a:r>
            <a:r>
              <a:rPr lang="en-US" sz="3600" b="1" dirty="0" smtClean="0"/>
              <a:t>” to lead students into deeper exploration of a concept.</a:t>
            </a:r>
          </a:p>
          <a:p>
            <a:r>
              <a:rPr lang="en-US" sz="3600" b="1" dirty="0" smtClean="0"/>
              <a:t>2.Use “</a:t>
            </a:r>
            <a:r>
              <a:rPr lang="en-US" sz="3600" b="1" dirty="0" err="1" smtClean="0"/>
              <a:t>ThinkDOTS</a:t>
            </a:r>
            <a:r>
              <a:rPr lang="en-US" sz="3600" b="1" dirty="0" smtClean="0"/>
              <a:t>” for review before assessment.</a:t>
            </a:r>
          </a:p>
          <a:p>
            <a:r>
              <a:rPr lang="en-US" sz="3600" b="1" dirty="0" smtClean="0"/>
              <a:t>3.Use “</a:t>
            </a:r>
            <a:r>
              <a:rPr lang="en-US" sz="3600" b="1" dirty="0" err="1" smtClean="0"/>
              <a:t>ThinkDOTS</a:t>
            </a:r>
            <a:r>
              <a:rPr lang="en-US" sz="3600" b="1" dirty="0" smtClean="0"/>
              <a:t>” as an assessment.</a:t>
            </a:r>
            <a:endParaRPr lang="en-US" sz="3600" dirty="0" smtClean="0"/>
          </a:p>
          <a:p>
            <a:endParaRPr lang="en-US"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sz="7200" dirty="0" smtClean="0">
                <a:latin typeface="Baskerville Old Face" pitchFamily="18" charset="0"/>
              </a:rPr>
              <a:t>Run Down of the Day</a:t>
            </a:r>
            <a:endParaRPr lang="en-US" sz="7200" dirty="0">
              <a:latin typeface="Baskerville Old Face" pitchFamily="18" charset="0"/>
            </a:endParaRPr>
          </a:p>
        </p:txBody>
      </p:sp>
      <p:sp>
        <p:nvSpPr>
          <p:cNvPr id="3" name="Content Placeholder 2"/>
          <p:cNvSpPr>
            <a:spLocks noGrp="1"/>
          </p:cNvSpPr>
          <p:nvPr>
            <p:ph sz="quarter" idx="1"/>
          </p:nvPr>
        </p:nvSpPr>
        <p:spPr/>
        <p:txBody>
          <a:bodyPr>
            <a:noAutofit/>
          </a:bodyPr>
          <a:lstStyle/>
          <a:p>
            <a:pPr algn="ctr"/>
            <a:r>
              <a:rPr lang="en-US" sz="3600" b="1" dirty="0" smtClean="0"/>
              <a:t>Workshop</a:t>
            </a:r>
          </a:p>
          <a:p>
            <a:pPr algn="ctr">
              <a:buNone/>
            </a:pPr>
            <a:r>
              <a:rPr lang="en-US" sz="3600" dirty="0" smtClean="0"/>
              <a:t>		8:30-3:30</a:t>
            </a:r>
          </a:p>
          <a:p>
            <a:pPr algn="ctr"/>
            <a:r>
              <a:rPr lang="en-US" sz="3600" b="1" dirty="0" smtClean="0"/>
              <a:t>AM Break</a:t>
            </a:r>
          </a:p>
          <a:p>
            <a:pPr algn="ctr">
              <a:buNone/>
            </a:pPr>
            <a:r>
              <a:rPr lang="en-US" sz="3600" dirty="0" smtClean="0"/>
              <a:t>		9:45-10:00</a:t>
            </a:r>
          </a:p>
          <a:p>
            <a:pPr algn="ctr"/>
            <a:r>
              <a:rPr lang="en-US" sz="3600" b="1" dirty="0" smtClean="0"/>
              <a:t>Lunch</a:t>
            </a:r>
          </a:p>
          <a:p>
            <a:pPr algn="ctr">
              <a:buNone/>
            </a:pPr>
            <a:r>
              <a:rPr lang="en-US" sz="3600" dirty="0" smtClean="0"/>
              <a:t>		11:00-12:30</a:t>
            </a:r>
          </a:p>
          <a:p>
            <a:pPr algn="ctr"/>
            <a:r>
              <a:rPr lang="en-US" sz="3600" b="1" dirty="0" smtClean="0"/>
              <a:t>PM Break</a:t>
            </a:r>
          </a:p>
          <a:p>
            <a:pPr algn="ctr">
              <a:buNone/>
            </a:pPr>
            <a:r>
              <a:rPr lang="en-US" sz="3600" dirty="0" smtClean="0"/>
              <a:t>		1:45-2:00</a:t>
            </a:r>
            <a:endParaRPr lang="en-US" sz="3600" dirty="0"/>
          </a:p>
        </p:txBody>
      </p:sp>
    </p:spTree>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143000" y="1676400"/>
            <a:ext cx="6705600" cy="4038600"/>
          </a:xfrm>
        </p:spPr>
        <p:txBody>
          <a:bodyPr>
            <a:normAutofit lnSpcReduction="10000"/>
          </a:bodyPr>
          <a:lstStyle/>
          <a:p>
            <a:pPr algn="ctr"/>
            <a:r>
              <a:rPr lang="en-US" dirty="0" smtClean="0">
                <a:solidFill>
                  <a:schemeClr val="bg1"/>
                </a:solidFill>
              </a:rPr>
              <a:t>You have time now to work as you please (Partners, Individually, Group). Take this time to work on </a:t>
            </a:r>
          </a:p>
          <a:p>
            <a:pPr algn="ctr"/>
            <a:r>
              <a:rPr lang="en-US" sz="3600" dirty="0" smtClean="0">
                <a:hlinkClick r:id="rId2" action="ppaction://hlinkfile"/>
              </a:rPr>
              <a:t>Think Dots </a:t>
            </a:r>
            <a:endParaRPr lang="en-US" sz="3600" dirty="0" smtClean="0"/>
          </a:p>
          <a:p>
            <a:pPr algn="ctr"/>
            <a:r>
              <a:rPr lang="en-US" dirty="0" smtClean="0">
                <a:solidFill>
                  <a:schemeClr val="accent6">
                    <a:lumMod val="50000"/>
                  </a:schemeClr>
                </a:solidFill>
              </a:rPr>
              <a:t>There are some examples for you to look at around the room and supplies for you to use.</a:t>
            </a:r>
          </a:p>
          <a:p>
            <a:pPr algn="ctr"/>
            <a:r>
              <a:rPr lang="en-US" dirty="0" smtClean="0">
                <a:solidFill>
                  <a:schemeClr val="accent6">
                    <a:lumMod val="50000"/>
                  </a:schemeClr>
                </a:solidFill>
                <a:hlinkClick r:id="rId3"/>
              </a:rPr>
              <a:t>http://daretodifferentiate.wikispaces.com/</a:t>
            </a:r>
            <a:endParaRPr lang="en-US" dirty="0" smtClean="0">
              <a:solidFill>
                <a:schemeClr val="accent6">
                  <a:lumMod val="50000"/>
                </a:schemeClr>
              </a:solidFill>
            </a:endParaRPr>
          </a:p>
          <a:p>
            <a:pPr algn="ctr"/>
            <a:r>
              <a:rPr lang="en-US" dirty="0" err="1" smtClean="0">
                <a:solidFill>
                  <a:schemeClr val="accent6">
                    <a:lumMod val="50000"/>
                  </a:schemeClr>
                </a:solidFill>
              </a:rPr>
              <a:t>Cubing+and+Think+Dots</a:t>
            </a:r>
            <a:endParaRPr lang="en-US" dirty="0" smtClean="0">
              <a:solidFill>
                <a:schemeClr val="accent6">
                  <a:lumMod val="50000"/>
                </a:schemeClr>
              </a:solidFill>
            </a:endParaRPr>
          </a:p>
          <a:p>
            <a:pPr algn="ctr"/>
            <a:r>
              <a:rPr lang="en-US" dirty="0" smtClean="0">
                <a:solidFill>
                  <a:schemeClr val="accent6">
                    <a:lumMod val="50000"/>
                  </a:schemeClr>
                </a:solidFill>
                <a:hlinkClick r:id="rId4" action="ppaction://hlinkfile"/>
              </a:rPr>
              <a:t>Template</a:t>
            </a:r>
            <a:endParaRPr lang="en-US" dirty="0" smtClean="0">
              <a:solidFill>
                <a:schemeClr val="accent6">
                  <a:lumMod val="50000"/>
                </a:schemeClr>
              </a:solidFill>
            </a:endParaRPr>
          </a:p>
          <a:p>
            <a:pPr algn="ctr"/>
            <a:r>
              <a:rPr lang="en-US" dirty="0" smtClean="0">
                <a:solidFill>
                  <a:schemeClr val="accent6">
                    <a:lumMod val="50000"/>
                  </a:schemeClr>
                </a:solidFill>
                <a:hlinkClick r:id="rId5" action="ppaction://hlinkfile"/>
              </a:rPr>
              <a:t>Template</a:t>
            </a:r>
            <a:endParaRPr lang="en-US" dirty="0" smtClean="0">
              <a:solidFill>
                <a:schemeClr val="accent6">
                  <a:lumMod val="50000"/>
                </a:schemeClr>
              </a:solidFill>
            </a:endParaRPr>
          </a:p>
          <a:p>
            <a:pPr algn="ctr"/>
            <a:endParaRPr lang="en-US" dirty="0"/>
          </a:p>
        </p:txBody>
      </p:sp>
      <p:sp>
        <p:nvSpPr>
          <p:cNvPr id="2" name="Title 1"/>
          <p:cNvSpPr>
            <a:spLocks noGrp="1"/>
          </p:cNvSpPr>
          <p:nvPr>
            <p:ph type="ctrTitle"/>
          </p:nvPr>
        </p:nvSpPr>
        <p:spPr>
          <a:xfrm>
            <a:off x="1524000" y="304800"/>
            <a:ext cx="6477000" cy="1828800"/>
          </a:xfrm>
        </p:spPr>
        <p:txBody>
          <a:bodyPr>
            <a:noAutofit/>
          </a:bodyPr>
          <a:lstStyle/>
          <a:p>
            <a:r>
              <a:rPr lang="en-US" sz="5400" b="1" dirty="0" smtClean="0">
                <a:solidFill>
                  <a:schemeClr val="accent6">
                    <a:lumMod val="50000"/>
                  </a:schemeClr>
                </a:solidFill>
              </a:rPr>
              <a:t>Let’s Get to work</a:t>
            </a:r>
            <a:r>
              <a:rPr lang="en-US" sz="5400" b="1" dirty="0" smtClean="0"/>
              <a:t>!</a:t>
            </a:r>
            <a:br>
              <a:rPr lang="en-US" sz="5400" b="1" dirty="0" smtClean="0"/>
            </a:br>
            <a:endParaRPr lang="en-US" sz="5400" b="1" dirty="0"/>
          </a:p>
        </p:txBody>
      </p:sp>
      <p:sp>
        <p:nvSpPr>
          <p:cNvPr id="4" name="Rectangle 3"/>
          <p:cNvSpPr/>
          <p:nvPr/>
        </p:nvSpPr>
        <p:spPr>
          <a:xfrm>
            <a:off x="1447800" y="4724400"/>
            <a:ext cx="6019800" cy="369332"/>
          </a:xfrm>
          <a:prstGeom prst="rect">
            <a:avLst/>
          </a:prstGeom>
        </p:spPr>
        <p:txBody>
          <a:bodyPr wrap="square">
            <a:spAutoFit/>
          </a:bodyPr>
          <a:lstStyle/>
          <a:p>
            <a:pPr algn="ctr"/>
            <a:endParaRPr lang="en-US" dirty="0" smtClean="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normAutofit fontScale="90000"/>
          </a:bodyPr>
          <a:lstStyle/>
          <a:p>
            <a:pPr algn="ctr" eaLnBrk="1" hangingPunct="1"/>
            <a:r>
              <a:rPr lang="en-US" sz="4000" b="1" dirty="0" smtClean="0"/>
              <a:t>WHY WOULD YOU USE </a:t>
            </a:r>
            <a:br>
              <a:rPr lang="en-US" sz="4000" b="1" dirty="0" smtClean="0"/>
            </a:br>
            <a:r>
              <a:rPr lang="en-US" sz="4000" b="1" dirty="0" smtClean="0"/>
              <a:t>CUBING/THINK DOTS? </a:t>
            </a:r>
          </a:p>
        </p:txBody>
      </p:sp>
      <p:sp>
        <p:nvSpPr>
          <p:cNvPr id="9219" name="Rectangle 3"/>
          <p:cNvSpPr>
            <a:spLocks noGrp="1" noChangeArrowheads="1"/>
          </p:cNvSpPr>
          <p:nvPr>
            <p:ph sz="quarter" idx="1"/>
          </p:nvPr>
        </p:nvSpPr>
        <p:spPr/>
        <p:txBody>
          <a:bodyPr>
            <a:noAutofit/>
          </a:bodyPr>
          <a:lstStyle/>
          <a:p>
            <a:pPr eaLnBrk="1" hangingPunct="1"/>
            <a:r>
              <a:rPr lang="en-US" sz="3200" dirty="0" smtClean="0"/>
              <a:t>To engage your students in idea and information processing activities.</a:t>
            </a:r>
          </a:p>
          <a:p>
            <a:pPr eaLnBrk="1" hangingPunct="1"/>
            <a:r>
              <a:rPr lang="en-US" sz="3200" dirty="0" smtClean="0"/>
              <a:t>To match your students learning profiles and current needs.</a:t>
            </a:r>
          </a:p>
          <a:p>
            <a:pPr eaLnBrk="1" hangingPunct="1"/>
            <a:r>
              <a:rPr lang="en-US" sz="3200" dirty="0" smtClean="0"/>
              <a:t>To engage your students forward on many learning continuums.</a:t>
            </a:r>
          </a:p>
          <a:p>
            <a:pPr eaLnBrk="1" hangingPunct="1"/>
            <a:r>
              <a:rPr lang="en-US" sz="3200" dirty="0" smtClean="0"/>
              <a:t>To identify the students readiness levels, interests, learning styles.</a:t>
            </a:r>
          </a:p>
          <a:p>
            <a:pPr eaLnBrk="1" hangingPunct="1"/>
            <a:r>
              <a:rPr lang="en-US" sz="3200" dirty="0" smtClean="0"/>
              <a:t>To use an on-going assessment process.</a:t>
            </a: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4" descr="C8BE937F"/>
          <p:cNvPicPr>
            <a:picLocks noChangeAspect="1" noChangeArrowheads="1"/>
          </p:cNvPicPr>
          <p:nvPr/>
        </p:nvPicPr>
        <p:blipFill>
          <a:blip r:embed="rId3"/>
          <a:srcRect t="48572"/>
          <a:stretch>
            <a:fillRect/>
          </a:stretch>
        </p:blipFill>
        <p:spPr bwMode="auto">
          <a:xfrm>
            <a:off x="0" y="6350"/>
            <a:ext cx="8991600" cy="7140575"/>
          </a:xfrm>
          <a:prstGeom prst="rect">
            <a:avLst/>
          </a:prstGeom>
          <a:noFill/>
          <a:ln w="9525">
            <a:noFill/>
            <a:miter lim="800000"/>
            <a:headEnd/>
            <a:tailEnd/>
          </a:ln>
        </p:spPr>
      </p:pic>
      <p:sp>
        <p:nvSpPr>
          <p:cNvPr id="12291" name="Text Box 5"/>
          <p:cNvSpPr txBox="1">
            <a:spLocks noChangeArrowheads="1"/>
          </p:cNvSpPr>
          <p:nvPr/>
        </p:nvSpPr>
        <p:spPr bwMode="auto">
          <a:xfrm>
            <a:off x="5410200" y="1066800"/>
            <a:ext cx="2438400" cy="366713"/>
          </a:xfrm>
          <a:prstGeom prst="rect">
            <a:avLst/>
          </a:prstGeom>
          <a:noFill/>
          <a:ln w="9525">
            <a:noFill/>
            <a:miter lim="800000"/>
            <a:headEnd/>
            <a:tailEnd/>
          </a:ln>
        </p:spPr>
        <p:txBody>
          <a:bodyPr>
            <a:spAutoFit/>
          </a:bodyPr>
          <a:lstStyle/>
          <a:p>
            <a:pPr>
              <a:spcBef>
                <a:spcPct val="50000"/>
              </a:spcBef>
            </a:pPr>
            <a:r>
              <a:rPr lang="en-US"/>
              <a:t>Social Studies Level 1</a:t>
            </a: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5" descr="C8BE937F"/>
          <p:cNvPicPr>
            <a:picLocks noChangeAspect="1" noChangeArrowheads="1"/>
          </p:cNvPicPr>
          <p:nvPr/>
        </p:nvPicPr>
        <p:blipFill>
          <a:blip r:embed="rId3"/>
          <a:srcRect b="50000"/>
          <a:stretch>
            <a:fillRect/>
          </a:stretch>
        </p:blipFill>
        <p:spPr bwMode="auto">
          <a:xfrm>
            <a:off x="0" y="31750"/>
            <a:ext cx="9144000" cy="6824663"/>
          </a:xfrm>
          <a:prstGeom prst="rect">
            <a:avLst/>
          </a:prstGeom>
          <a:noFill/>
          <a:ln w="9525">
            <a:noFill/>
            <a:miter lim="800000"/>
            <a:headEnd/>
            <a:tailEnd/>
          </a:ln>
        </p:spPr>
      </p:pic>
      <p:sp>
        <p:nvSpPr>
          <p:cNvPr id="13315" name="Text Box 6"/>
          <p:cNvSpPr txBox="1">
            <a:spLocks noChangeArrowheads="1"/>
          </p:cNvSpPr>
          <p:nvPr/>
        </p:nvSpPr>
        <p:spPr bwMode="auto">
          <a:xfrm>
            <a:off x="5791200" y="1143000"/>
            <a:ext cx="2514600" cy="366713"/>
          </a:xfrm>
          <a:prstGeom prst="rect">
            <a:avLst/>
          </a:prstGeom>
          <a:noFill/>
          <a:ln w="9525">
            <a:noFill/>
            <a:miter lim="800000"/>
            <a:headEnd/>
            <a:tailEnd/>
          </a:ln>
        </p:spPr>
        <p:txBody>
          <a:bodyPr>
            <a:spAutoFit/>
          </a:bodyPr>
          <a:lstStyle/>
          <a:p>
            <a:pPr>
              <a:spcBef>
                <a:spcPct val="50000"/>
              </a:spcBef>
            </a:pPr>
            <a:r>
              <a:rPr lang="en-US"/>
              <a:t>Social Studies Level 2</a:t>
            </a: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4" descr="91B49FF7"/>
          <p:cNvPicPr>
            <a:picLocks noChangeAspect="1" noChangeArrowheads="1"/>
          </p:cNvPicPr>
          <p:nvPr/>
        </p:nvPicPr>
        <p:blipFill>
          <a:blip r:embed="rId3"/>
          <a:srcRect b="51332"/>
          <a:stretch>
            <a:fillRect/>
          </a:stretch>
        </p:blipFill>
        <p:spPr bwMode="auto">
          <a:xfrm>
            <a:off x="228600" y="215900"/>
            <a:ext cx="8610600" cy="6575425"/>
          </a:xfrm>
          <a:prstGeom prst="rect">
            <a:avLst/>
          </a:prstGeom>
          <a:noFill/>
          <a:ln w="9525">
            <a:noFill/>
            <a:miter lim="800000"/>
            <a:headEnd/>
            <a:tailEnd/>
          </a:ln>
        </p:spPr>
      </p:pic>
      <p:sp>
        <p:nvSpPr>
          <p:cNvPr id="14339" name="Text Box 5"/>
          <p:cNvSpPr txBox="1">
            <a:spLocks noChangeArrowheads="1"/>
          </p:cNvSpPr>
          <p:nvPr/>
        </p:nvSpPr>
        <p:spPr bwMode="auto">
          <a:xfrm>
            <a:off x="5181600" y="1143000"/>
            <a:ext cx="2667000" cy="366713"/>
          </a:xfrm>
          <a:prstGeom prst="rect">
            <a:avLst/>
          </a:prstGeom>
          <a:noFill/>
          <a:ln w="9525">
            <a:noFill/>
            <a:miter lim="800000"/>
            <a:headEnd/>
            <a:tailEnd/>
          </a:ln>
        </p:spPr>
        <p:txBody>
          <a:bodyPr>
            <a:spAutoFit/>
          </a:bodyPr>
          <a:lstStyle/>
          <a:p>
            <a:pPr>
              <a:spcBef>
                <a:spcPct val="50000"/>
              </a:spcBef>
            </a:pPr>
            <a:r>
              <a:rPr lang="en-US"/>
              <a:t>Social Studies Level 3</a:t>
            </a: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Cubing with </a:t>
            </a:r>
            <a:r>
              <a:rPr lang="en-US" i="1" dirty="0" smtClean="0"/>
              <a:t>Charlotte’s Web</a:t>
            </a:r>
            <a:endParaRPr lang="en-US" dirty="0"/>
          </a:p>
        </p:txBody>
      </p:sp>
      <p:sp>
        <p:nvSpPr>
          <p:cNvPr id="3" name="Content Placeholder 2"/>
          <p:cNvSpPr>
            <a:spLocks noGrp="1"/>
          </p:cNvSpPr>
          <p:nvPr>
            <p:ph sz="quarter" idx="1"/>
          </p:nvPr>
        </p:nvSpPr>
        <p:spPr/>
        <p:txBody>
          <a:bodyPr>
            <a:normAutofit fontScale="55000" lnSpcReduction="20000"/>
          </a:bodyPr>
          <a:lstStyle/>
          <a:p>
            <a:r>
              <a:rPr lang="en-US" b="1" dirty="0" smtClean="0"/>
              <a:t>Basic Cube</a:t>
            </a:r>
          </a:p>
          <a:p>
            <a:endParaRPr lang="en-US" dirty="0" smtClean="0"/>
          </a:p>
          <a:p>
            <a:r>
              <a:rPr lang="en-US" dirty="0" smtClean="0"/>
              <a:t>1.Draw Charlotte as you think she looks.</a:t>
            </a:r>
          </a:p>
          <a:p>
            <a:endParaRPr lang="en-US" dirty="0" smtClean="0"/>
          </a:p>
          <a:p>
            <a:r>
              <a:rPr lang="en-US" dirty="0" smtClean="0"/>
              <a:t>2.Use a Venn diagram and compare Charlotte and Fern.</a:t>
            </a:r>
          </a:p>
          <a:p>
            <a:endParaRPr lang="en-US" dirty="0" smtClean="0"/>
          </a:p>
          <a:p>
            <a:r>
              <a:rPr lang="en-US" dirty="0" smtClean="0"/>
              <a:t>3.Use a comic strip to tell what happened in this chapter.</a:t>
            </a:r>
          </a:p>
          <a:p>
            <a:endParaRPr lang="en-US" dirty="0" smtClean="0"/>
          </a:p>
          <a:p>
            <a:r>
              <a:rPr lang="en-US" dirty="0" smtClean="0"/>
              <a:t>4.Shut your eyes and describe the barn. Jot down your ideas.</a:t>
            </a:r>
          </a:p>
          <a:p>
            <a:endParaRPr lang="en-US" dirty="0" smtClean="0"/>
          </a:p>
          <a:p>
            <a:r>
              <a:rPr lang="en-US" dirty="0" smtClean="0"/>
              <a:t>5.Predict what will happen in the next chapter using symbols.</a:t>
            </a:r>
          </a:p>
          <a:p>
            <a:endParaRPr lang="en-US" dirty="0" smtClean="0"/>
          </a:p>
          <a:p>
            <a:r>
              <a:rPr lang="en-US" dirty="0" smtClean="0"/>
              <a:t>6.In your opinion, why is Charlotte a good friend?</a:t>
            </a:r>
          </a:p>
          <a:p>
            <a:endParaRPr lang="en-US" dirty="0"/>
          </a:p>
        </p:txBody>
      </p:sp>
      <p:sp>
        <p:nvSpPr>
          <p:cNvPr id="4" name="Content Placeholder 3"/>
          <p:cNvSpPr>
            <a:spLocks noGrp="1"/>
          </p:cNvSpPr>
          <p:nvPr>
            <p:ph sz="quarter" idx="2"/>
          </p:nvPr>
        </p:nvSpPr>
        <p:spPr/>
        <p:txBody>
          <a:bodyPr>
            <a:normAutofit fontScale="55000" lnSpcReduction="20000"/>
          </a:bodyPr>
          <a:lstStyle/>
          <a:p>
            <a:r>
              <a:rPr lang="en-US" b="1" dirty="0" smtClean="0"/>
              <a:t>Abstract Cube</a:t>
            </a:r>
          </a:p>
          <a:p>
            <a:endParaRPr lang="en-US" dirty="0" smtClean="0"/>
          </a:p>
          <a:p>
            <a:r>
              <a:rPr lang="en-US" dirty="0" smtClean="0"/>
              <a:t>1.Use a graphics program on the computer and create a character web for Wilbur.</a:t>
            </a:r>
          </a:p>
          <a:p>
            <a:endParaRPr lang="en-US" dirty="0" smtClean="0"/>
          </a:p>
          <a:p>
            <a:r>
              <a:rPr lang="en-US" dirty="0" smtClean="0"/>
              <a:t>2.Use symbols on a Venn diagram to compare Wilbur and Charlotte.</a:t>
            </a:r>
          </a:p>
          <a:p>
            <a:endParaRPr lang="en-US" dirty="0" smtClean="0"/>
          </a:p>
          <a:p>
            <a:r>
              <a:rPr lang="en-US" dirty="0" smtClean="0"/>
              <a:t>3.Draw the farm and label the items, people, and buildings.</a:t>
            </a:r>
          </a:p>
          <a:p>
            <a:endParaRPr lang="en-US" dirty="0" smtClean="0"/>
          </a:p>
          <a:p>
            <a:r>
              <a:rPr lang="en-US" dirty="0" smtClean="0"/>
              <a:t>4.Use a storyboard to show the progress of the plot to this point.</a:t>
            </a:r>
          </a:p>
          <a:p>
            <a:endParaRPr lang="en-US" dirty="0" smtClean="0"/>
          </a:p>
          <a:p>
            <a:r>
              <a:rPr lang="en-US" dirty="0" smtClean="0"/>
              <a:t>5.What is the message that you think the writer wants people to remember? Draw a symbol that illustrates your ideas.</a:t>
            </a:r>
          </a:p>
          <a:p>
            <a:endParaRPr lang="en-US" dirty="0" smtClean="0"/>
          </a:p>
          <a:p>
            <a:r>
              <a:rPr lang="en-US" dirty="0" smtClean="0"/>
              <a:t>6.When you think of the title, do you agree or disagree that it is a good choice? Why or why not?</a:t>
            </a:r>
          </a:p>
          <a:p>
            <a:endParaRPr lang="en-US" dirty="0"/>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pPr algn="ctr"/>
            <a:r>
              <a:rPr lang="en-US" dirty="0" smtClean="0"/>
              <a:t>Example: Onomatopoeia</a:t>
            </a:r>
            <a:endParaRPr lang="en-US" dirty="0"/>
          </a:p>
        </p:txBody>
      </p:sp>
      <p:graphicFrame>
        <p:nvGraphicFramePr>
          <p:cNvPr id="6" name="Table 5"/>
          <p:cNvGraphicFramePr>
            <a:graphicFrameLocks noGrp="1"/>
          </p:cNvGraphicFramePr>
          <p:nvPr/>
        </p:nvGraphicFramePr>
        <p:xfrm>
          <a:off x="1447800" y="1828800"/>
          <a:ext cx="6096000" cy="4297680"/>
        </p:xfrm>
        <a:graphic>
          <a:graphicData uri="http://schemas.openxmlformats.org/drawingml/2006/table">
            <a:tbl>
              <a:tblPr firstRow="1" bandRow="1">
                <a:tableStyleId>{5C22544A-7EE6-4342-B048-85BDC9FD1C3A}</a:tableStyleId>
              </a:tblPr>
              <a:tblGrid>
                <a:gridCol w="2032000"/>
                <a:gridCol w="2032000"/>
                <a:gridCol w="2032000"/>
              </a:tblGrid>
              <a:tr h="370840">
                <a:tc>
                  <a:txBody>
                    <a:bodyPr/>
                    <a:lstStyle/>
                    <a:p>
                      <a:pPr algn="ctr"/>
                      <a:r>
                        <a:rPr kumimoji="0" lang="en-US" sz="1800" b="1" u="sng" kern="1200" baseline="0" dirty="0" smtClean="0">
                          <a:solidFill>
                            <a:schemeClr val="lt1"/>
                          </a:solidFill>
                          <a:latin typeface="+mn-lt"/>
                          <a:ea typeface="+mn-ea"/>
                          <a:cs typeface="+mn-cs"/>
                        </a:rPr>
                        <a:t>Side One/Dot 1</a:t>
                      </a:r>
                    </a:p>
                    <a:p>
                      <a:pPr algn="ctr"/>
                      <a:r>
                        <a:rPr kumimoji="0" lang="en-US" sz="1800" b="0" kern="1200" baseline="0" dirty="0" smtClean="0">
                          <a:solidFill>
                            <a:schemeClr val="lt1"/>
                          </a:solidFill>
                          <a:latin typeface="+mn-lt"/>
                          <a:ea typeface="+mn-ea"/>
                          <a:cs typeface="+mn-cs"/>
                        </a:rPr>
                        <a:t>Find an example of</a:t>
                      </a:r>
                    </a:p>
                    <a:p>
                      <a:pPr algn="ctr"/>
                      <a:r>
                        <a:rPr kumimoji="0" lang="en-US" sz="1800" b="0" kern="1200" baseline="0" dirty="0" smtClean="0">
                          <a:solidFill>
                            <a:schemeClr val="lt1"/>
                          </a:solidFill>
                          <a:latin typeface="+mn-lt"/>
                          <a:ea typeface="+mn-ea"/>
                          <a:cs typeface="+mn-cs"/>
                        </a:rPr>
                        <a:t>onomatopoeia in a poem</a:t>
                      </a:r>
                    </a:p>
                    <a:p>
                      <a:pPr algn="ctr"/>
                      <a:r>
                        <a:rPr kumimoji="0" lang="en-US" sz="1800" b="0" kern="1200" baseline="0" dirty="0" smtClean="0">
                          <a:solidFill>
                            <a:schemeClr val="lt1"/>
                          </a:solidFill>
                          <a:latin typeface="+mn-lt"/>
                          <a:ea typeface="+mn-ea"/>
                          <a:cs typeface="+mn-cs"/>
                        </a:rPr>
                        <a:t>from our anthology</a:t>
                      </a:r>
                      <a:endParaRPr lang="en-US" b="0" dirty="0"/>
                    </a:p>
                  </a:txBody>
                  <a:tcPr/>
                </a:tc>
                <a:tc>
                  <a:txBody>
                    <a:bodyPr/>
                    <a:lstStyle/>
                    <a:p>
                      <a:pPr algn="ctr"/>
                      <a:r>
                        <a:rPr kumimoji="0" lang="en-US" sz="1800" b="1" u="sng" kern="1200" baseline="0" dirty="0" smtClean="0">
                          <a:solidFill>
                            <a:schemeClr val="lt1"/>
                          </a:solidFill>
                          <a:latin typeface="+mn-lt"/>
                          <a:ea typeface="+mn-ea"/>
                          <a:cs typeface="+mn-cs"/>
                        </a:rPr>
                        <a:t>Side Two/Dot 2</a:t>
                      </a:r>
                    </a:p>
                    <a:p>
                      <a:r>
                        <a:rPr kumimoji="0" lang="en-US" sz="1800" b="0" kern="1200" baseline="0" dirty="0" smtClean="0">
                          <a:solidFill>
                            <a:schemeClr val="lt1"/>
                          </a:solidFill>
                          <a:latin typeface="+mn-lt"/>
                          <a:ea typeface="+mn-ea"/>
                          <a:cs typeface="+mn-cs"/>
                        </a:rPr>
                        <a:t>Make a list of all the examples of onomatopoeia</a:t>
                      </a:r>
                    </a:p>
                    <a:p>
                      <a:r>
                        <a:rPr kumimoji="0" lang="en-US" sz="1800" b="0" kern="1200" baseline="0" dirty="0" smtClean="0">
                          <a:solidFill>
                            <a:schemeClr val="lt1"/>
                          </a:solidFill>
                          <a:latin typeface="+mn-lt"/>
                          <a:ea typeface="+mn-ea"/>
                          <a:cs typeface="+mn-cs"/>
                        </a:rPr>
                        <a:t>that you can think of in two minutes. Have your partner time you.</a:t>
                      </a:r>
                      <a:endParaRPr lang="en-US" b="0" dirty="0"/>
                    </a:p>
                  </a:txBody>
                  <a:tcPr/>
                </a:tc>
                <a:tc>
                  <a:txBody>
                    <a:bodyPr/>
                    <a:lstStyle/>
                    <a:p>
                      <a:pPr algn="ctr"/>
                      <a:r>
                        <a:rPr kumimoji="0" lang="en-US" sz="1800" b="1" u="sng" kern="1200" baseline="0" dirty="0" smtClean="0">
                          <a:solidFill>
                            <a:schemeClr val="lt1"/>
                          </a:solidFill>
                          <a:latin typeface="+mn-lt"/>
                          <a:ea typeface="+mn-ea"/>
                          <a:cs typeface="+mn-cs"/>
                        </a:rPr>
                        <a:t>Side Three/Dot 3</a:t>
                      </a:r>
                    </a:p>
                    <a:p>
                      <a:r>
                        <a:rPr kumimoji="0" lang="en-US" sz="1800" b="0" kern="1200" baseline="0" dirty="0" smtClean="0">
                          <a:solidFill>
                            <a:schemeClr val="lt1"/>
                          </a:solidFill>
                          <a:latin typeface="+mn-lt"/>
                          <a:ea typeface="+mn-ea"/>
                          <a:cs typeface="+mn-cs"/>
                        </a:rPr>
                        <a:t>Write a letter to Webster’s Dictionary from</a:t>
                      </a:r>
                    </a:p>
                    <a:p>
                      <a:r>
                        <a:rPr kumimoji="0" lang="en-US" sz="1800" b="0" kern="1200" baseline="0" dirty="0" smtClean="0">
                          <a:solidFill>
                            <a:schemeClr val="lt1"/>
                          </a:solidFill>
                          <a:latin typeface="+mn-lt"/>
                          <a:ea typeface="+mn-ea"/>
                          <a:cs typeface="+mn-cs"/>
                        </a:rPr>
                        <a:t>onomatopoeia on the topic, “We are words, too! Include us!”</a:t>
                      </a:r>
                      <a:endParaRPr lang="en-US" b="0" dirty="0"/>
                    </a:p>
                  </a:txBody>
                  <a:tcPr/>
                </a:tc>
              </a:tr>
              <a:tr h="370840">
                <a:tc>
                  <a:txBody>
                    <a:bodyPr/>
                    <a:lstStyle/>
                    <a:p>
                      <a:pPr algn="ctr"/>
                      <a:r>
                        <a:rPr kumimoji="0" lang="en-US" sz="1800" u="sng" kern="1200" baseline="0" dirty="0" smtClean="0">
                          <a:solidFill>
                            <a:schemeClr val="dk1"/>
                          </a:solidFill>
                          <a:latin typeface="+mn-lt"/>
                          <a:ea typeface="+mn-ea"/>
                          <a:cs typeface="+mn-cs"/>
                        </a:rPr>
                        <a:t>Side Four/Dot 4</a:t>
                      </a:r>
                    </a:p>
                    <a:p>
                      <a:pPr algn="ctr"/>
                      <a:r>
                        <a:rPr kumimoji="0" lang="en-US" sz="1800" kern="1200" baseline="0" dirty="0" smtClean="0">
                          <a:solidFill>
                            <a:schemeClr val="dk1"/>
                          </a:solidFill>
                          <a:latin typeface="+mn-lt"/>
                          <a:ea typeface="+mn-ea"/>
                          <a:cs typeface="+mn-cs"/>
                        </a:rPr>
                        <a:t>Write a limerick, concrete poem, or haiku using at</a:t>
                      </a:r>
                    </a:p>
                    <a:p>
                      <a:pPr algn="ctr"/>
                      <a:r>
                        <a:rPr kumimoji="0" lang="en-US" sz="1800" kern="1200" baseline="0" dirty="0" smtClean="0">
                          <a:solidFill>
                            <a:schemeClr val="dk1"/>
                          </a:solidFill>
                          <a:latin typeface="+mn-lt"/>
                          <a:ea typeface="+mn-ea"/>
                          <a:cs typeface="+mn-cs"/>
                        </a:rPr>
                        <a:t>least one example of onomatopoeia.</a:t>
                      </a:r>
                      <a:endParaRPr lang="en-US" dirty="0"/>
                    </a:p>
                  </a:txBody>
                  <a:tcPr/>
                </a:tc>
                <a:tc>
                  <a:txBody>
                    <a:bodyPr/>
                    <a:lstStyle/>
                    <a:p>
                      <a:pPr algn="ctr"/>
                      <a:r>
                        <a:rPr kumimoji="0" lang="en-US" sz="1800" u="sng" kern="1200" baseline="0" dirty="0" smtClean="0">
                          <a:solidFill>
                            <a:schemeClr val="dk1"/>
                          </a:solidFill>
                          <a:latin typeface="+mn-lt"/>
                          <a:ea typeface="+mn-ea"/>
                          <a:cs typeface="+mn-cs"/>
                        </a:rPr>
                        <a:t>Side Five/Dot 5</a:t>
                      </a:r>
                    </a:p>
                    <a:p>
                      <a:pPr algn="ctr"/>
                      <a:r>
                        <a:rPr kumimoji="0" lang="en-US" sz="1800" kern="1200" baseline="0" dirty="0" smtClean="0">
                          <a:solidFill>
                            <a:schemeClr val="dk1"/>
                          </a:solidFill>
                          <a:latin typeface="+mn-lt"/>
                          <a:ea typeface="+mn-ea"/>
                          <a:cs typeface="+mn-cs"/>
                        </a:rPr>
                        <a:t>Why do you think writers use onomatopoeia? What purpose does it serve?</a:t>
                      </a:r>
                      <a:endParaRPr lang="en-US" dirty="0"/>
                    </a:p>
                  </a:txBody>
                  <a:tcPr/>
                </a:tc>
                <a:tc>
                  <a:txBody>
                    <a:bodyPr/>
                    <a:lstStyle/>
                    <a:p>
                      <a:pPr algn="ctr"/>
                      <a:r>
                        <a:rPr kumimoji="0" lang="en-US" sz="1800" u="sng" kern="1200" baseline="0" dirty="0" smtClean="0">
                          <a:solidFill>
                            <a:schemeClr val="dk1"/>
                          </a:solidFill>
                          <a:latin typeface="+mn-lt"/>
                          <a:ea typeface="+mn-ea"/>
                          <a:cs typeface="+mn-cs"/>
                        </a:rPr>
                        <a:t>Side Six/Dot 6</a:t>
                      </a:r>
                    </a:p>
                    <a:p>
                      <a:pPr algn="ctr"/>
                      <a:r>
                        <a:rPr kumimoji="0" lang="en-US" sz="1800" kern="1200" baseline="0" dirty="0" smtClean="0">
                          <a:solidFill>
                            <a:schemeClr val="dk1"/>
                          </a:solidFill>
                          <a:latin typeface="+mn-lt"/>
                          <a:ea typeface="+mn-ea"/>
                          <a:cs typeface="+mn-cs"/>
                        </a:rPr>
                        <a:t>Research the origin of the word “onomatopoeia.”</a:t>
                      </a:r>
                    </a:p>
                    <a:p>
                      <a:pPr algn="ctr"/>
                      <a:r>
                        <a:rPr kumimoji="0" lang="en-US" sz="1800" kern="1200" baseline="0" dirty="0" smtClean="0">
                          <a:solidFill>
                            <a:schemeClr val="dk1"/>
                          </a:solidFill>
                          <a:latin typeface="+mn-lt"/>
                          <a:ea typeface="+mn-ea"/>
                          <a:cs typeface="+mn-cs"/>
                        </a:rPr>
                        <a:t>Where does it come from? What do its parts mean?</a:t>
                      </a:r>
                      <a:endParaRPr lang="en-US" dirty="0"/>
                    </a:p>
                  </a:txBody>
                  <a:tcPr/>
                </a:tc>
              </a:tr>
            </a:tbl>
          </a:graphicData>
        </a:graphic>
      </p:graphicFrame>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1620" name="Rectangle 4"/>
          <p:cNvSpPr>
            <a:spLocks noGrp="1" noChangeArrowheads="1"/>
          </p:cNvSpPr>
          <p:nvPr>
            <p:ph type="ctrTitle"/>
          </p:nvPr>
        </p:nvSpPr>
        <p:spPr>
          <a:xfrm>
            <a:off x="609600" y="457200"/>
            <a:ext cx="8077200" cy="1673352"/>
          </a:xfrm>
        </p:spPr>
        <p:txBody>
          <a:bodyPr>
            <a:normAutofit fontScale="90000"/>
          </a:bodyPr>
          <a:lstStyle/>
          <a:p>
            <a:pPr algn="ctr"/>
            <a:r>
              <a:rPr lang="en-US" sz="7200" dirty="0">
                <a:hlinkClick r:id="rId2" action="ppaction://hlinkfile"/>
              </a:rPr>
              <a:t>Differentiated </a:t>
            </a:r>
            <a:r>
              <a:rPr lang="en-US" sz="7200" dirty="0">
                <a:hlinkClick r:id="rId3" action="ppaction://hlinkfile"/>
              </a:rPr>
              <a:t>Lesson Plan</a:t>
            </a:r>
            <a:endParaRPr lang="en-US" sz="7200" dirty="0"/>
          </a:p>
        </p:txBody>
      </p:sp>
      <p:pic>
        <p:nvPicPr>
          <p:cNvPr id="111622" name="Picture 6" descr="index"/>
          <p:cNvPicPr>
            <a:picLocks noChangeAspect="1" noChangeArrowheads="1"/>
          </p:cNvPicPr>
          <p:nvPr/>
        </p:nvPicPr>
        <p:blipFill>
          <a:blip r:embed="rId4"/>
          <a:srcRect/>
          <a:stretch>
            <a:fillRect/>
          </a:stretch>
        </p:blipFill>
        <p:spPr bwMode="auto">
          <a:xfrm>
            <a:off x="838200" y="2286000"/>
            <a:ext cx="6934200" cy="3833813"/>
          </a:xfrm>
          <a:prstGeom prst="rect">
            <a:avLst/>
          </a:prstGeom>
          <a:solidFill>
            <a:schemeClr val="tx1"/>
          </a:solidFill>
          <a:ln w="9525">
            <a:solidFill>
              <a:srgbClr val="333333"/>
            </a:solidFill>
            <a:miter lim="800000"/>
            <a:headEnd/>
            <a:tailEnd/>
          </a:ln>
        </p:spPr>
      </p:pic>
    </p:spTree>
  </p:cSld>
  <p:clrMapOvr>
    <a:masterClrMapping/>
  </p:clrMapOv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066800" y="1524000"/>
            <a:ext cx="6705600" cy="3505200"/>
          </a:xfrm>
        </p:spPr>
        <p:txBody>
          <a:bodyPr>
            <a:normAutofit/>
          </a:bodyPr>
          <a:lstStyle/>
          <a:p>
            <a:pPr algn="ctr"/>
            <a:r>
              <a:rPr lang="en-US" dirty="0" smtClean="0">
                <a:solidFill>
                  <a:schemeClr val="bg1"/>
                </a:solidFill>
              </a:rPr>
              <a:t>You have time now to work as you please (Partners, Individually, Group). Take this time to work on a</a:t>
            </a:r>
          </a:p>
          <a:p>
            <a:pPr algn="ctr"/>
            <a:r>
              <a:rPr lang="en-US" sz="4300" dirty="0" smtClean="0">
                <a:hlinkClick r:id="rId2" action="ppaction://hlinkfile"/>
              </a:rPr>
              <a:t>Differentiated Lesson Plan</a:t>
            </a:r>
            <a:endParaRPr lang="en-US" sz="4300" dirty="0" smtClean="0"/>
          </a:p>
          <a:p>
            <a:pPr algn="ctr"/>
            <a:r>
              <a:rPr lang="en-US" sz="3600" dirty="0" smtClean="0"/>
              <a:t> </a:t>
            </a:r>
          </a:p>
        </p:txBody>
      </p:sp>
      <p:sp>
        <p:nvSpPr>
          <p:cNvPr id="2" name="Title 1"/>
          <p:cNvSpPr>
            <a:spLocks noGrp="1"/>
          </p:cNvSpPr>
          <p:nvPr>
            <p:ph type="ctrTitle"/>
          </p:nvPr>
        </p:nvSpPr>
        <p:spPr>
          <a:xfrm>
            <a:off x="1447800" y="457200"/>
            <a:ext cx="6477000" cy="1371600"/>
          </a:xfrm>
        </p:spPr>
        <p:txBody>
          <a:bodyPr>
            <a:noAutofit/>
          </a:bodyPr>
          <a:lstStyle/>
          <a:p>
            <a:r>
              <a:rPr lang="en-US" sz="5400" b="1" dirty="0" smtClean="0">
                <a:solidFill>
                  <a:schemeClr val="accent6">
                    <a:lumMod val="50000"/>
                  </a:schemeClr>
                </a:solidFill>
              </a:rPr>
              <a:t>Let’s Get to work</a:t>
            </a:r>
            <a:r>
              <a:rPr lang="en-US" sz="5400" b="1" dirty="0" smtClean="0"/>
              <a:t>!</a:t>
            </a:r>
            <a:br>
              <a:rPr lang="en-US" sz="5400" b="1" dirty="0" smtClean="0"/>
            </a:br>
            <a:endParaRPr lang="en-US" sz="5400" b="1" dirty="0"/>
          </a:p>
        </p:txBody>
      </p:sp>
    </p:spTree>
  </p:cSld>
  <p:clrMapOvr>
    <a:masterClrMapping/>
  </p:clrMapOv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normAutofit/>
          </a:bodyPr>
          <a:lstStyle/>
          <a:p>
            <a:pPr algn="ctr"/>
            <a:r>
              <a:rPr kumimoji="0" lang="en-US" sz="6000" dirty="0" err="1">
                <a:latin typeface="Times New Roman" pitchFamily="18" charset="0"/>
              </a:rPr>
              <a:t>Walkaway</a:t>
            </a:r>
            <a:r>
              <a:rPr kumimoji="0" lang="en-US" sz="6000" dirty="0">
                <a:latin typeface="Times New Roman" pitchFamily="18" charset="0"/>
              </a:rPr>
              <a:t> thought…</a:t>
            </a:r>
            <a:endParaRPr kumimoji="0" lang="en-US" sz="6000" dirty="0"/>
          </a:p>
        </p:txBody>
      </p:sp>
      <p:sp>
        <p:nvSpPr>
          <p:cNvPr id="19459" name="Rectangle 3"/>
          <p:cNvSpPr>
            <a:spLocks noGrp="1" noChangeArrowheads="1"/>
          </p:cNvSpPr>
          <p:nvPr>
            <p:ph sz="quarter" idx="1"/>
          </p:nvPr>
        </p:nvSpPr>
        <p:spPr>
          <a:xfrm>
            <a:off x="457200" y="1752600"/>
            <a:ext cx="8229600" cy="4495800"/>
          </a:xfrm>
        </p:spPr>
        <p:txBody>
          <a:bodyPr>
            <a:normAutofit fontScale="85000" lnSpcReduction="10000"/>
          </a:bodyPr>
          <a:lstStyle/>
          <a:p>
            <a:pPr>
              <a:buFontTx/>
              <a:buNone/>
            </a:pPr>
            <a:r>
              <a:rPr kumimoji="0" lang="en-US" sz="2400" dirty="0">
                <a:latin typeface="Times New Roman" pitchFamily="18" charset="0"/>
              </a:rPr>
              <a:t>	</a:t>
            </a:r>
            <a:r>
              <a:rPr kumimoji="0" lang="en-US" sz="3900" dirty="0">
                <a:latin typeface="Times New Roman" pitchFamily="18" charset="0"/>
              </a:rPr>
              <a:t>“In the end, all learners need your energy, your heart, and your mind. They have that in common because they are young humans.  </a:t>
            </a:r>
            <a:r>
              <a:rPr kumimoji="0" lang="en-US" sz="3900" i="1" dirty="0">
                <a:latin typeface="Times New Roman" pitchFamily="18" charset="0"/>
              </a:rPr>
              <a:t>How</a:t>
            </a:r>
            <a:r>
              <a:rPr kumimoji="0" lang="en-US" sz="3900" dirty="0">
                <a:latin typeface="Times New Roman" pitchFamily="18" charset="0"/>
              </a:rPr>
              <a:t> they need you, however, differs. Unless we understand and respond to those differences, we fail many learners.”</a:t>
            </a:r>
          </a:p>
          <a:p>
            <a:pPr>
              <a:buFontTx/>
              <a:buNone/>
            </a:pPr>
            <a:endParaRPr kumimoji="0" lang="en-US" dirty="0" smtClean="0">
              <a:latin typeface="Times New Roman" pitchFamily="18" charset="0"/>
            </a:endParaRPr>
          </a:p>
          <a:p>
            <a:pPr>
              <a:buFontTx/>
              <a:buNone/>
            </a:pPr>
            <a:endParaRPr kumimoji="0" lang="en-US" dirty="0">
              <a:latin typeface="Times New Roman" pitchFamily="18" charset="0"/>
            </a:endParaRPr>
          </a:p>
          <a:p>
            <a:pPr lvl="4">
              <a:buFontTx/>
              <a:buNone/>
            </a:pPr>
            <a:r>
              <a:rPr kumimoji="0" lang="en-US" sz="3200" dirty="0">
                <a:latin typeface="Times New Roman" pitchFamily="18" charset="0"/>
              </a:rPr>
              <a:t>			</a:t>
            </a:r>
            <a:r>
              <a:rPr kumimoji="0" lang="en-US" sz="2400" dirty="0">
                <a:latin typeface="Times New Roman" pitchFamily="18" charset="0"/>
              </a:rPr>
              <a:t>- Carol Ann Tomlinson					</a:t>
            </a:r>
          </a:p>
          <a:p>
            <a:pPr lvl="4"/>
            <a:endParaRPr kumimoji="0" lang="en-US" sz="1800"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6600" dirty="0" smtClean="0"/>
              <a:t>Let’s Date!</a:t>
            </a:r>
            <a:endParaRPr lang="en-US" sz="6600" dirty="0"/>
          </a:p>
        </p:txBody>
      </p:sp>
      <p:pic>
        <p:nvPicPr>
          <p:cNvPr id="1029" name="Picture 5" descr="C:\Documents and Settings\kcoggin\Local Settings\Temporary Internet Files\Content.IE5\U1CCGUTM\MC900047911[1].wmf"/>
          <p:cNvPicPr>
            <a:picLocks noGrp="1" noChangeAspect="1" noChangeArrowheads="1"/>
          </p:cNvPicPr>
          <p:nvPr>
            <p:ph sz="quarter" idx="1"/>
          </p:nvPr>
        </p:nvPicPr>
        <p:blipFill>
          <a:blip r:embed="rId3"/>
          <a:stretch>
            <a:fillRect/>
          </a:stretch>
        </p:blipFill>
        <p:spPr bwMode="auto">
          <a:xfrm>
            <a:off x="533400" y="1905000"/>
            <a:ext cx="3429000" cy="4267199"/>
          </a:xfrm>
          <a:prstGeom prst="rect">
            <a:avLst/>
          </a:prstGeom>
          <a:noFill/>
        </p:spPr>
      </p:pic>
      <p:sp>
        <p:nvSpPr>
          <p:cNvPr id="9" name="Content Placeholder 8"/>
          <p:cNvSpPr>
            <a:spLocks noGrp="1"/>
          </p:cNvSpPr>
          <p:nvPr>
            <p:ph sz="quarter" idx="2"/>
          </p:nvPr>
        </p:nvSpPr>
        <p:spPr/>
        <p:txBody>
          <a:bodyPr>
            <a:normAutofit/>
          </a:bodyPr>
          <a:lstStyle/>
          <a:p>
            <a:r>
              <a:rPr lang="en-US" dirty="0" smtClean="0">
                <a:latin typeface="Albertus (W1)" pitchFamily="34" charset="0"/>
              </a:rPr>
              <a:t>For the next 5 minutes I need you to find 9 dates.</a:t>
            </a:r>
          </a:p>
          <a:p>
            <a:r>
              <a:rPr lang="en-US" dirty="0" smtClean="0">
                <a:latin typeface="Albertus (W1)" pitchFamily="34" charset="0"/>
              </a:rPr>
              <a:t>Make a clock on your paper and find a date for the different times. </a:t>
            </a:r>
          </a:p>
          <a:p>
            <a:r>
              <a:rPr lang="en-US" dirty="0" smtClean="0">
                <a:latin typeface="Albertus (W1)" pitchFamily="34" charset="0"/>
              </a:rPr>
              <a:t>1 o’clock, 2 o’clock, etc…until 9 o’clock. You should have 9 dates!</a:t>
            </a:r>
            <a:endParaRPr lang="en-US" dirty="0">
              <a:latin typeface="Albertus (W1)" pitchFamily="34" charset="0"/>
            </a:endParaRPr>
          </a:p>
        </p:txBody>
      </p:sp>
      <p:cxnSp>
        <p:nvCxnSpPr>
          <p:cNvPr id="11" name="Straight Connector 10"/>
          <p:cNvCxnSpPr/>
          <p:nvPr/>
        </p:nvCxnSpPr>
        <p:spPr>
          <a:xfrm flipV="1">
            <a:off x="2362200" y="2133600"/>
            <a:ext cx="990600" cy="6858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flipV="1">
            <a:off x="2667000" y="2514600"/>
            <a:ext cx="990600" cy="609600"/>
          </a:xfrm>
          <a:prstGeom prst="line">
            <a:avLst/>
          </a:prstGeom>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2286000" y="1981200"/>
            <a:ext cx="762000" cy="381000"/>
          </a:xfrm>
          <a:prstGeom prst="rect">
            <a:avLst/>
          </a:prstGeom>
          <a:noFill/>
        </p:spPr>
        <p:txBody>
          <a:bodyPr wrap="square" rtlCol="0">
            <a:spAutoFit/>
          </a:bodyPr>
          <a:lstStyle/>
          <a:p>
            <a:r>
              <a:rPr lang="en-US" dirty="0" smtClean="0"/>
              <a:t>Krista</a:t>
            </a:r>
            <a:endParaRPr lang="en-US" dirty="0"/>
          </a:p>
        </p:txBody>
      </p:sp>
      <p:sp>
        <p:nvSpPr>
          <p:cNvPr id="15" name="TextBox 14"/>
          <p:cNvSpPr txBox="1"/>
          <p:nvPr/>
        </p:nvSpPr>
        <p:spPr>
          <a:xfrm>
            <a:off x="2819400" y="2514600"/>
            <a:ext cx="838200" cy="369332"/>
          </a:xfrm>
          <a:prstGeom prst="rect">
            <a:avLst/>
          </a:prstGeom>
          <a:noFill/>
        </p:spPr>
        <p:txBody>
          <a:bodyPr wrap="square" rtlCol="0">
            <a:spAutoFit/>
          </a:bodyPr>
          <a:lstStyle/>
          <a:p>
            <a:r>
              <a:rPr lang="en-US" dirty="0" smtClean="0"/>
              <a:t>Brad</a:t>
            </a:r>
            <a:endParaRPr lang="en-US" dirty="0"/>
          </a:p>
        </p:txBody>
      </p:sp>
      <p:cxnSp>
        <p:nvCxnSpPr>
          <p:cNvPr id="17" name="Straight Connector 16"/>
          <p:cNvCxnSpPr/>
          <p:nvPr/>
        </p:nvCxnSpPr>
        <p:spPr>
          <a:xfrm flipV="1">
            <a:off x="2895600" y="3124200"/>
            <a:ext cx="1066800" cy="533400"/>
          </a:xfrm>
          <a:prstGeom prst="line">
            <a:avLst/>
          </a:prstGeom>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3048000" y="3048000"/>
            <a:ext cx="838200" cy="369332"/>
          </a:xfrm>
          <a:prstGeom prst="rect">
            <a:avLst/>
          </a:prstGeom>
          <a:noFill/>
        </p:spPr>
        <p:txBody>
          <a:bodyPr wrap="square" rtlCol="0">
            <a:spAutoFit/>
          </a:bodyPr>
          <a:lstStyle/>
          <a:p>
            <a:r>
              <a:rPr lang="en-US" dirty="0" smtClean="0"/>
              <a:t>Casey</a:t>
            </a:r>
            <a:endParaRPr lang="en-US" dirty="0"/>
          </a:p>
        </p:txBody>
      </p:sp>
      <p:cxnSp>
        <p:nvCxnSpPr>
          <p:cNvPr id="20" name="Straight Connector 19"/>
          <p:cNvCxnSpPr/>
          <p:nvPr/>
        </p:nvCxnSpPr>
        <p:spPr>
          <a:xfrm>
            <a:off x="2971800" y="4038600"/>
            <a:ext cx="1524000" cy="1588"/>
          </a:xfrm>
          <a:prstGeom prst="line">
            <a:avLst/>
          </a:prstGeom>
        </p:spPr>
        <p:style>
          <a:lnRef idx="1">
            <a:schemeClr val="accent1"/>
          </a:lnRef>
          <a:fillRef idx="0">
            <a:schemeClr val="accent1"/>
          </a:fillRef>
          <a:effectRef idx="0">
            <a:schemeClr val="accent1"/>
          </a:effectRef>
          <a:fontRef idx="minor">
            <a:schemeClr val="tx1"/>
          </a:fontRef>
        </p:style>
      </p:cxnSp>
      <p:sp>
        <p:nvSpPr>
          <p:cNvPr id="21" name="TextBox 20"/>
          <p:cNvSpPr txBox="1"/>
          <p:nvPr/>
        </p:nvSpPr>
        <p:spPr>
          <a:xfrm>
            <a:off x="3352800" y="3657600"/>
            <a:ext cx="1066800" cy="369332"/>
          </a:xfrm>
          <a:prstGeom prst="rect">
            <a:avLst/>
          </a:prstGeom>
          <a:noFill/>
        </p:spPr>
        <p:txBody>
          <a:bodyPr wrap="square" rtlCol="0">
            <a:spAutoFit/>
          </a:bodyPr>
          <a:lstStyle/>
          <a:p>
            <a:r>
              <a:rPr lang="en-US" dirty="0" smtClean="0"/>
              <a:t>Julie</a:t>
            </a:r>
            <a:endParaRPr lang="en-US" dirty="0"/>
          </a:p>
        </p:txBody>
      </p:sp>
      <p:cxnSp>
        <p:nvCxnSpPr>
          <p:cNvPr id="19" name="Straight Connector 18"/>
          <p:cNvCxnSpPr/>
          <p:nvPr/>
        </p:nvCxnSpPr>
        <p:spPr>
          <a:xfrm>
            <a:off x="2895600" y="4572000"/>
            <a:ext cx="1219200" cy="609600"/>
          </a:xfrm>
          <a:prstGeom prst="line">
            <a:avLst/>
          </a:prstGeom>
        </p:spPr>
        <p:style>
          <a:lnRef idx="1">
            <a:schemeClr val="accent1"/>
          </a:lnRef>
          <a:fillRef idx="0">
            <a:schemeClr val="accent1"/>
          </a:fillRef>
          <a:effectRef idx="0">
            <a:schemeClr val="accent1"/>
          </a:effectRef>
          <a:fontRef idx="minor">
            <a:schemeClr val="tx1"/>
          </a:fontRef>
        </p:style>
      </p:cxnSp>
      <p:sp>
        <p:nvSpPr>
          <p:cNvPr id="22" name="TextBox 21"/>
          <p:cNvSpPr txBox="1"/>
          <p:nvPr/>
        </p:nvSpPr>
        <p:spPr>
          <a:xfrm>
            <a:off x="3200400" y="4419600"/>
            <a:ext cx="990600" cy="369332"/>
          </a:xfrm>
          <a:prstGeom prst="rect">
            <a:avLst/>
          </a:prstGeom>
          <a:noFill/>
        </p:spPr>
        <p:txBody>
          <a:bodyPr wrap="square" rtlCol="0">
            <a:spAutoFit/>
          </a:bodyPr>
          <a:lstStyle/>
          <a:p>
            <a:r>
              <a:rPr lang="en-US" dirty="0" smtClean="0"/>
              <a:t>Craig</a:t>
            </a:r>
            <a:endParaRPr lang="en-US" dirty="0"/>
          </a:p>
        </p:txBody>
      </p:sp>
      <p:cxnSp>
        <p:nvCxnSpPr>
          <p:cNvPr id="24" name="Straight Connector 23"/>
          <p:cNvCxnSpPr/>
          <p:nvPr/>
        </p:nvCxnSpPr>
        <p:spPr>
          <a:xfrm>
            <a:off x="2514600" y="4876800"/>
            <a:ext cx="914400" cy="838200"/>
          </a:xfrm>
          <a:prstGeom prst="line">
            <a:avLst/>
          </a:prstGeom>
        </p:spPr>
        <p:style>
          <a:lnRef idx="1">
            <a:schemeClr val="accent1"/>
          </a:lnRef>
          <a:fillRef idx="0">
            <a:schemeClr val="accent1"/>
          </a:fillRef>
          <a:effectRef idx="0">
            <a:schemeClr val="accent1"/>
          </a:effectRef>
          <a:fontRef idx="minor">
            <a:schemeClr val="tx1"/>
          </a:fontRef>
        </p:style>
      </p:cxnSp>
      <p:sp>
        <p:nvSpPr>
          <p:cNvPr id="27" name="TextBox 26"/>
          <p:cNvSpPr txBox="1"/>
          <p:nvPr/>
        </p:nvSpPr>
        <p:spPr>
          <a:xfrm>
            <a:off x="2895600" y="4953000"/>
            <a:ext cx="838200" cy="381000"/>
          </a:xfrm>
          <a:prstGeom prst="rect">
            <a:avLst/>
          </a:prstGeom>
          <a:noFill/>
        </p:spPr>
        <p:txBody>
          <a:bodyPr wrap="square" rtlCol="0">
            <a:spAutoFit/>
          </a:bodyPr>
          <a:lstStyle/>
          <a:p>
            <a:r>
              <a:rPr lang="en-US" dirty="0" smtClean="0"/>
              <a:t>Amy</a:t>
            </a:r>
            <a:endParaRPr lang="en-US" dirty="0"/>
          </a:p>
        </p:txBody>
      </p:sp>
      <p:cxnSp>
        <p:nvCxnSpPr>
          <p:cNvPr id="29" name="Straight Connector 28"/>
          <p:cNvCxnSpPr/>
          <p:nvPr/>
        </p:nvCxnSpPr>
        <p:spPr>
          <a:xfrm rot="5400000">
            <a:off x="1600200" y="5562600"/>
            <a:ext cx="1066800"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rot="5400000">
            <a:off x="914400" y="4800600"/>
            <a:ext cx="91440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rot="10800000" flipV="1">
            <a:off x="609600" y="4343400"/>
            <a:ext cx="838200" cy="533400"/>
          </a:xfrm>
          <a:prstGeom prst="line">
            <a:avLst/>
          </a:prstGeom>
        </p:spPr>
        <p:style>
          <a:lnRef idx="1">
            <a:schemeClr val="accent1"/>
          </a:lnRef>
          <a:fillRef idx="0">
            <a:schemeClr val="accent1"/>
          </a:fillRef>
          <a:effectRef idx="0">
            <a:schemeClr val="accent1"/>
          </a:effectRef>
          <a:fontRef idx="minor">
            <a:schemeClr val="tx1"/>
          </a:fontRef>
        </p:style>
      </p:cxnSp>
      <p:sp>
        <p:nvSpPr>
          <p:cNvPr id="34" name="TextBox 33"/>
          <p:cNvSpPr txBox="1"/>
          <p:nvPr/>
        </p:nvSpPr>
        <p:spPr>
          <a:xfrm>
            <a:off x="2209800" y="5334000"/>
            <a:ext cx="762000" cy="381000"/>
          </a:xfrm>
          <a:prstGeom prst="rect">
            <a:avLst/>
          </a:prstGeom>
          <a:noFill/>
        </p:spPr>
        <p:txBody>
          <a:bodyPr wrap="square" rtlCol="0">
            <a:spAutoFit/>
          </a:bodyPr>
          <a:lstStyle/>
          <a:p>
            <a:r>
              <a:rPr lang="en-US" dirty="0" smtClean="0"/>
              <a:t>Diane</a:t>
            </a:r>
            <a:endParaRPr lang="en-US" dirty="0"/>
          </a:p>
        </p:txBody>
      </p:sp>
      <p:sp>
        <p:nvSpPr>
          <p:cNvPr id="35" name="TextBox 34"/>
          <p:cNvSpPr txBox="1"/>
          <p:nvPr/>
        </p:nvSpPr>
        <p:spPr>
          <a:xfrm>
            <a:off x="1219200" y="5257800"/>
            <a:ext cx="914400" cy="369332"/>
          </a:xfrm>
          <a:prstGeom prst="rect">
            <a:avLst/>
          </a:prstGeom>
          <a:noFill/>
        </p:spPr>
        <p:txBody>
          <a:bodyPr wrap="square" rtlCol="0">
            <a:spAutoFit/>
          </a:bodyPr>
          <a:lstStyle/>
          <a:p>
            <a:r>
              <a:rPr lang="en-US" dirty="0" smtClean="0"/>
              <a:t>Kassie</a:t>
            </a:r>
            <a:endParaRPr lang="en-US" dirty="0"/>
          </a:p>
        </p:txBody>
      </p:sp>
      <p:sp>
        <p:nvSpPr>
          <p:cNvPr id="36" name="TextBox 35"/>
          <p:cNvSpPr txBox="1"/>
          <p:nvPr/>
        </p:nvSpPr>
        <p:spPr>
          <a:xfrm>
            <a:off x="457200" y="4724400"/>
            <a:ext cx="1066800" cy="369332"/>
          </a:xfrm>
          <a:prstGeom prst="rect">
            <a:avLst/>
          </a:prstGeom>
          <a:noFill/>
        </p:spPr>
        <p:txBody>
          <a:bodyPr wrap="square" rtlCol="0">
            <a:spAutoFit/>
          </a:bodyPr>
          <a:lstStyle/>
          <a:p>
            <a:r>
              <a:rPr lang="en-US" dirty="0" smtClean="0"/>
              <a:t>Beverly</a:t>
            </a:r>
            <a:endParaRPr lang="en-US" dirty="0"/>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Rectangle 2"/>
          <p:cNvSpPr>
            <a:spLocks noGrp="1" noChangeArrowheads="1"/>
          </p:cNvSpPr>
          <p:nvPr>
            <p:ph type="title"/>
          </p:nvPr>
        </p:nvSpPr>
        <p:spPr>
          <a:xfrm flipV="1">
            <a:off x="457200" y="611188"/>
            <a:ext cx="8229600" cy="336550"/>
          </a:xfrm>
        </p:spPr>
        <p:txBody>
          <a:bodyPr>
            <a:normAutofit fontScale="90000"/>
          </a:bodyPr>
          <a:lstStyle/>
          <a:p>
            <a:pPr eaLnBrk="1" hangingPunct="1"/>
            <a:r>
              <a:rPr lang="en-US" sz="3700" i="1" smtClean="0"/>
              <a:t/>
            </a:r>
            <a:br>
              <a:rPr lang="en-US" sz="3700" i="1" smtClean="0"/>
            </a:br>
            <a:endParaRPr lang="en-US" sz="3700" i="1" smtClean="0"/>
          </a:p>
        </p:txBody>
      </p:sp>
      <p:sp>
        <p:nvSpPr>
          <p:cNvPr id="125955" name="Rectangle 3"/>
          <p:cNvSpPr>
            <a:spLocks noGrp="1" noChangeArrowheads="1"/>
          </p:cNvSpPr>
          <p:nvPr>
            <p:ph sz="quarter" idx="1"/>
          </p:nvPr>
        </p:nvSpPr>
        <p:spPr>
          <a:xfrm>
            <a:off x="4168775" y="1600200"/>
            <a:ext cx="4518025" cy="4525963"/>
          </a:xfrm>
        </p:spPr>
        <p:txBody>
          <a:bodyPr/>
          <a:lstStyle/>
          <a:p>
            <a:pPr algn="ctr" eaLnBrk="1" hangingPunct="1">
              <a:buFontTx/>
              <a:buNone/>
            </a:pPr>
            <a:endParaRPr lang="en-US" sz="2800" i="1" dirty="0" smtClean="0"/>
          </a:p>
          <a:p>
            <a:pPr algn="ctr" eaLnBrk="1" hangingPunct="1">
              <a:buFontTx/>
              <a:buNone/>
            </a:pPr>
            <a:r>
              <a:rPr lang="en-US" sz="2400" b="1" i="1" dirty="0" smtClean="0"/>
              <a:t>We hope you enjoyed the presentation and learned something you can take back to your classroom/school!</a:t>
            </a:r>
          </a:p>
          <a:p>
            <a:pPr algn="ctr" eaLnBrk="1" hangingPunct="1">
              <a:buFontTx/>
              <a:buNone/>
            </a:pPr>
            <a:endParaRPr lang="en-US" sz="2400" b="1" i="1" dirty="0" smtClean="0"/>
          </a:p>
          <a:p>
            <a:pPr algn="ctr" eaLnBrk="1" hangingPunct="1">
              <a:buFontTx/>
              <a:buNone/>
            </a:pPr>
            <a:r>
              <a:rPr lang="en-US" sz="2400" b="1" i="1" dirty="0" smtClean="0"/>
              <a:t>Instructional Facilitators with the Exceptional Education Department</a:t>
            </a:r>
          </a:p>
        </p:txBody>
      </p:sp>
      <p:pic>
        <p:nvPicPr>
          <p:cNvPr id="125956" name="Picture 4"/>
          <p:cNvPicPr>
            <a:picLocks noChangeAspect="1" noChangeArrowheads="1"/>
          </p:cNvPicPr>
          <p:nvPr/>
        </p:nvPicPr>
        <p:blipFill>
          <a:blip r:embed="rId3"/>
          <a:srcRect/>
          <a:stretch>
            <a:fillRect/>
          </a:stretch>
        </p:blipFill>
        <p:spPr bwMode="auto">
          <a:xfrm>
            <a:off x="457200" y="1905000"/>
            <a:ext cx="3505200" cy="4419600"/>
          </a:xfrm>
          <a:prstGeom prst="rect">
            <a:avLst/>
          </a:prstGeom>
          <a:noFill/>
          <a:ln w="9525">
            <a:noFill/>
            <a:miter lim="800000"/>
            <a:headEnd/>
            <a:tailEnd/>
          </a:ln>
        </p:spPr>
      </p:pic>
      <p:sp>
        <p:nvSpPr>
          <p:cNvPr id="125957" name="Rectangle 5"/>
          <p:cNvSpPr>
            <a:spLocks noChangeArrowheads="1"/>
          </p:cNvSpPr>
          <p:nvPr/>
        </p:nvSpPr>
        <p:spPr bwMode="auto">
          <a:xfrm>
            <a:off x="838200" y="0"/>
            <a:ext cx="7239000" cy="1323439"/>
          </a:xfrm>
          <a:prstGeom prst="rect">
            <a:avLst/>
          </a:prstGeom>
          <a:noFill/>
          <a:ln w="9525">
            <a:noFill/>
            <a:miter lim="800000"/>
            <a:headEnd/>
            <a:tailEnd/>
          </a:ln>
        </p:spPr>
        <p:txBody>
          <a:bodyPr wrap="square">
            <a:spAutoFit/>
          </a:bodyPr>
          <a:lstStyle/>
          <a:p>
            <a:pPr algn="ctr"/>
            <a:r>
              <a:rPr lang="en-US" sz="4000" b="1" dirty="0">
                <a:solidFill>
                  <a:srgbClr val="0070C0"/>
                </a:solidFill>
                <a:ea typeface="ＭＳ Ｐゴシック" pitchFamily="-112" charset="-128"/>
              </a:rPr>
              <a:t>Thanks for your </a:t>
            </a:r>
            <a:r>
              <a:rPr lang="en-US" sz="4000" b="1" dirty="0" smtClean="0">
                <a:solidFill>
                  <a:srgbClr val="0070C0"/>
                </a:solidFill>
                <a:ea typeface="ＭＳ Ｐゴシック" pitchFamily="-112" charset="-128"/>
              </a:rPr>
              <a:t>time</a:t>
            </a:r>
          </a:p>
          <a:p>
            <a:pPr algn="ctr"/>
            <a:r>
              <a:rPr lang="en-US" sz="4000" b="1" dirty="0" smtClean="0">
                <a:solidFill>
                  <a:srgbClr val="0070C0"/>
                </a:solidFill>
                <a:ea typeface="ＭＳ Ｐゴシック" pitchFamily="-112" charset="-128"/>
              </a:rPr>
              <a:t> </a:t>
            </a:r>
            <a:r>
              <a:rPr lang="en-US" sz="4000" b="1" dirty="0">
                <a:solidFill>
                  <a:srgbClr val="0070C0"/>
                </a:solidFill>
                <a:ea typeface="ＭＳ Ｐゴシック" pitchFamily="-112" charset="-128"/>
              </a:rPr>
              <a:t>and attention!</a:t>
            </a:r>
            <a:endParaRPr lang="en-US" sz="4000" b="1" dirty="0">
              <a:solidFill>
                <a:srgbClr val="0070C0"/>
              </a:solidFill>
              <a:latin typeface="Arial" charset="0"/>
              <a:ea typeface="ＭＳ Ｐゴシック" pitchFamily="-112" charset="-128"/>
            </a:endParaRP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685800" y="990600"/>
            <a:ext cx="8077200" cy="4114800"/>
          </a:xfrm>
        </p:spPr>
        <p:txBody>
          <a:bodyPr>
            <a:normAutofit fontScale="90000"/>
          </a:bodyPr>
          <a:lstStyle/>
          <a:p>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Kristi Coggin-Elementary</a:t>
            </a:r>
            <a:br>
              <a:rPr lang="en-US" dirty="0" smtClean="0"/>
            </a:br>
            <a:r>
              <a:rPr lang="en-US" sz="4000" dirty="0" smtClean="0">
                <a:hlinkClick r:id="rId2"/>
              </a:rPr>
              <a:t>kristi.coggin@mnps.org</a:t>
            </a:r>
            <a:r>
              <a:rPr lang="en-US" sz="4000" dirty="0" smtClean="0"/>
              <a:t> </a:t>
            </a:r>
            <a:br>
              <a:rPr lang="en-US" sz="4000" dirty="0" smtClean="0"/>
            </a:br>
            <a:r>
              <a:rPr lang="en-US" sz="4000" dirty="0" smtClean="0"/>
              <a:t/>
            </a:r>
            <a:br>
              <a:rPr lang="en-US" sz="4000" dirty="0" smtClean="0"/>
            </a:br>
            <a:r>
              <a:rPr smtClean="0">
                <a:solidFill>
                  <a:schemeClr val="accent6">
                    <a:lumMod val="50000"/>
                  </a:schemeClr>
                </a:solidFill>
              </a:rPr>
              <a:t>Jackie Clark-Middle</a:t>
            </a:r>
            <a:br>
              <a:rPr smtClean="0">
                <a:solidFill>
                  <a:schemeClr val="accent6">
                    <a:lumMod val="50000"/>
                  </a:schemeClr>
                </a:solidFill>
              </a:rPr>
            </a:br>
            <a:r>
              <a:rPr smtClean="0">
                <a:solidFill>
                  <a:schemeClr val="accent6">
                    <a:lumMod val="50000"/>
                  </a:schemeClr>
                </a:solidFill>
                <a:hlinkClick r:id="rId3"/>
              </a:rPr>
              <a:t>Jacquelyn.Clark@mnps.org</a:t>
            </a:r>
            <a:r>
              <a:rPr smtClean="0">
                <a:solidFill>
                  <a:schemeClr val="accent6">
                    <a:lumMod val="50000"/>
                  </a:schemeClr>
                </a:solidFill>
              </a:rPr>
              <a:t/>
            </a:r>
            <a:br>
              <a:rPr smtClean="0">
                <a:solidFill>
                  <a:schemeClr val="accent6">
                    <a:lumMod val="50000"/>
                  </a:schemeClr>
                </a:solidFill>
              </a:rPr>
            </a:br>
            <a:r>
              <a:rPr lang="en-US" sz="4000" dirty="0" smtClean="0"/>
              <a:t/>
            </a:r>
            <a:br>
              <a:rPr lang="en-US" sz="4000" dirty="0" smtClean="0"/>
            </a:br>
            <a:r>
              <a:rPr lang="en-US" sz="4000" dirty="0" smtClean="0"/>
              <a:t/>
            </a:r>
            <a:br>
              <a:rPr lang="en-US" sz="4000" dirty="0" smtClean="0"/>
            </a:br>
            <a:r>
              <a:rPr lang="en-US" sz="4000" dirty="0" smtClean="0"/>
              <a:t/>
            </a:r>
            <a:br>
              <a:rPr lang="en-US" sz="4000" dirty="0" smtClean="0"/>
            </a:br>
            <a:r>
              <a:rPr lang="en-US" sz="3600" dirty="0" smtClean="0"/>
              <a:t>http://teacherinstitute.wikispaces.com</a:t>
            </a:r>
            <a:r>
              <a:rPr lang="en-US" sz="4000" dirty="0" smtClean="0"/>
              <a:t/>
            </a:r>
            <a:br>
              <a:rPr lang="en-US" sz="4000" dirty="0" smtClean="0"/>
            </a:br>
            <a:r>
              <a:rPr lang="en-US" sz="4000" dirty="0" smtClean="0"/>
              <a:t/>
            </a:r>
            <a:br>
              <a:rPr lang="en-US" sz="4000" dirty="0" smtClean="0"/>
            </a:br>
            <a:r>
              <a:rPr lang="en-US" sz="4000" dirty="0" smtClean="0"/>
              <a:t/>
            </a:r>
            <a:br>
              <a:rPr lang="en-US" sz="4000" dirty="0" smtClean="0"/>
            </a:br>
            <a:r>
              <a:rPr lang="en-US" sz="4000" dirty="0" smtClean="0"/>
              <a:t/>
            </a:r>
            <a:br>
              <a:rPr lang="en-US" sz="4000" dirty="0" smtClean="0"/>
            </a:br>
            <a:r>
              <a:rPr lang="en-US" dirty="0" smtClean="0"/>
              <a:t/>
            </a:r>
            <a:br>
              <a:rPr lang="en-US" dirty="0" smtClean="0"/>
            </a:br>
            <a:endParaRPr lang="en-US"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sz="7200" dirty="0" smtClean="0"/>
              <a:t>Super Sleuth</a:t>
            </a:r>
            <a:endParaRPr lang="en-US" sz="7200" dirty="0"/>
          </a:p>
        </p:txBody>
      </p:sp>
      <p:pic>
        <p:nvPicPr>
          <p:cNvPr id="2050" name="Picture 2" descr="C:\Documents and Settings\kcoggin\Local Settings\Temporary Internet Files\Content.IE5\6DMCAB00\MP900321206[1].jpg"/>
          <p:cNvPicPr>
            <a:picLocks noGrp="1" noChangeAspect="1" noChangeArrowheads="1"/>
          </p:cNvPicPr>
          <p:nvPr>
            <p:ph sz="quarter" idx="1"/>
          </p:nvPr>
        </p:nvPicPr>
        <p:blipFill>
          <a:blip r:embed="rId3"/>
          <a:srcRect/>
          <a:stretch>
            <a:fillRect/>
          </a:stretch>
        </p:blipFill>
        <p:spPr bwMode="auto">
          <a:xfrm>
            <a:off x="1171956" y="2256631"/>
            <a:ext cx="2609088" cy="3657600"/>
          </a:xfrm>
          <a:prstGeom prst="rect">
            <a:avLst/>
          </a:prstGeom>
          <a:noFill/>
        </p:spPr>
      </p:pic>
      <p:sp>
        <p:nvSpPr>
          <p:cNvPr id="5" name="Content Placeholder 4"/>
          <p:cNvSpPr>
            <a:spLocks noGrp="1"/>
          </p:cNvSpPr>
          <p:nvPr>
            <p:ph sz="quarter" idx="2"/>
          </p:nvPr>
        </p:nvSpPr>
        <p:spPr/>
        <p:txBody>
          <a:bodyPr>
            <a:normAutofit/>
          </a:bodyPr>
          <a:lstStyle/>
          <a:p>
            <a:r>
              <a:rPr lang="en-US" dirty="0" smtClean="0"/>
              <a:t>We are going to speed date! We will take 3 minutes to discuss the question that pertains to your date. When the timer goes off you will move onto to your next  date and proceed to answer that </a:t>
            </a:r>
            <a:r>
              <a:rPr lang="en-US" dirty="0" err="1" smtClean="0"/>
              <a:t>question,etc</a:t>
            </a:r>
            <a:r>
              <a:rPr lang="en-US" dirty="0" smtClean="0"/>
              <a:t>…</a:t>
            </a:r>
          </a:p>
          <a:p>
            <a:endParaRPr lang="en-US"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Autofit/>
          </a:bodyPr>
          <a:lstStyle/>
          <a:p>
            <a:pPr algn="ctr"/>
            <a:r>
              <a:rPr lang="en-US" sz="4400" dirty="0" smtClean="0"/>
              <a:t>Super Sleuth/Speed Dating Questions</a:t>
            </a:r>
            <a:endParaRPr lang="en-US" sz="4400" dirty="0"/>
          </a:p>
        </p:txBody>
      </p:sp>
      <p:graphicFrame>
        <p:nvGraphicFramePr>
          <p:cNvPr id="7" name="Content Placeholder 6"/>
          <p:cNvGraphicFramePr>
            <a:graphicFrameLocks noGrp="1"/>
          </p:cNvGraphicFramePr>
          <p:nvPr>
            <p:ph sz="quarter" idx="1"/>
          </p:nvPr>
        </p:nvGraphicFramePr>
        <p:xfrm>
          <a:off x="457200" y="1645920"/>
          <a:ext cx="8229600" cy="4175760"/>
        </p:xfrm>
        <a:graphic>
          <a:graphicData uri="http://schemas.openxmlformats.org/drawingml/2006/table">
            <a:tbl>
              <a:tblPr firstRow="1" bandRow="1">
                <a:tableStyleId>{5C22544A-7EE6-4342-B048-85BDC9FD1C3A}</a:tableStyleId>
              </a:tblPr>
              <a:tblGrid>
                <a:gridCol w="2743200"/>
                <a:gridCol w="2743200"/>
                <a:gridCol w="2743200"/>
              </a:tblGrid>
              <a:tr h="370840">
                <a:tc>
                  <a:txBody>
                    <a:bodyPr/>
                    <a:lstStyle/>
                    <a:p>
                      <a:pPr algn="ctr"/>
                      <a:r>
                        <a:rPr lang="en-US" sz="1600" dirty="0" smtClean="0"/>
                        <a:t>What is your definition</a:t>
                      </a:r>
                      <a:r>
                        <a:rPr lang="en-US" sz="1600" baseline="0" dirty="0" smtClean="0"/>
                        <a:t> of differentiated instruction?</a:t>
                      </a:r>
                    </a:p>
                    <a:p>
                      <a:pPr algn="ctr"/>
                      <a:r>
                        <a:rPr lang="en-US" sz="1600" b="1" baseline="0" dirty="0" smtClean="0">
                          <a:solidFill>
                            <a:schemeClr val="tx1"/>
                          </a:solidFill>
                          <a:latin typeface="Albertus (W1)" pitchFamily="34" charset="0"/>
                        </a:rPr>
                        <a:t>1 o’clock date</a:t>
                      </a:r>
                      <a:endParaRPr lang="en-US" sz="1600" b="1" dirty="0">
                        <a:solidFill>
                          <a:schemeClr val="tx1"/>
                        </a:solidFill>
                        <a:latin typeface="Albertus (W1)" pitchFamily="34" charset="0"/>
                      </a:endParaRPr>
                    </a:p>
                  </a:txBody>
                  <a:tcPr/>
                </a:tc>
                <a:tc>
                  <a:txBody>
                    <a:bodyPr/>
                    <a:lstStyle/>
                    <a:p>
                      <a:pPr algn="ctr"/>
                      <a:r>
                        <a:rPr lang="en-US" sz="1600" dirty="0" smtClean="0"/>
                        <a:t>Give an example of when you have used a low-preparation strategy that worked well for your students?</a:t>
                      </a:r>
                    </a:p>
                    <a:p>
                      <a:pPr marL="0" marR="0" indent="0" algn="ctr" defTabSz="914400" rtl="0" eaLnBrk="1" fontAlgn="auto" latinLnBrk="0" hangingPunct="1">
                        <a:lnSpc>
                          <a:spcPct val="100000"/>
                        </a:lnSpc>
                        <a:spcBef>
                          <a:spcPts val="0"/>
                        </a:spcBef>
                        <a:spcAft>
                          <a:spcPts val="0"/>
                        </a:spcAft>
                        <a:buClrTx/>
                        <a:buSzTx/>
                        <a:buFontTx/>
                        <a:buNone/>
                        <a:tabLst/>
                        <a:defRPr/>
                      </a:pPr>
                      <a:r>
                        <a:rPr lang="en-US" sz="1600" b="1" baseline="0" dirty="0" smtClean="0">
                          <a:solidFill>
                            <a:schemeClr val="tx1"/>
                          </a:solidFill>
                          <a:latin typeface="Albertus (W1)" pitchFamily="34" charset="0"/>
                        </a:rPr>
                        <a:t>4 o’clock date</a:t>
                      </a:r>
                      <a:endParaRPr lang="en-US" sz="1600" b="1" dirty="0" smtClean="0">
                        <a:solidFill>
                          <a:schemeClr val="tx1"/>
                        </a:solidFill>
                        <a:latin typeface="Albertus (W1)" pitchFamily="34" charset="0"/>
                      </a:endParaRPr>
                    </a:p>
                    <a:p>
                      <a:pPr algn="ctr"/>
                      <a:endParaRPr lang="en-US" sz="1600"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dirty="0" smtClean="0"/>
                        <a:t>Give an example of when you have used a high-preparation strategy that worked well for your students?</a:t>
                      </a:r>
                    </a:p>
                    <a:p>
                      <a:pPr marL="0" marR="0" indent="0" algn="ctr" defTabSz="914400" rtl="0" eaLnBrk="1" fontAlgn="auto" latinLnBrk="0" hangingPunct="1">
                        <a:lnSpc>
                          <a:spcPct val="100000"/>
                        </a:lnSpc>
                        <a:spcBef>
                          <a:spcPts val="0"/>
                        </a:spcBef>
                        <a:spcAft>
                          <a:spcPts val="0"/>
                        </a:spcAft>
                        <a:buClrTx/>
                        <a:buSzTx/>
                        <a:buFontTx/>
                        <a:buNone/>
                        <a:tabLst/>
                        <a:defRPr/>
                      </a:pPr>
                      <a:r>
                        <a:rPr lang="en-US" sz="1600" b="1" baseline="0" dirty="0" smtClean="0">
                          <a:solidFill>
                            <a:schemeClr val="tx1"/>
                          </a:solidFill>
                          <a:latin typeface="Albertus (W1)" pitchFamily="34" charset="0"/>
                        </a:rPr>
                        <a:t>7 o’clock date</a:t>
                      </a:r>
                      <a:endParaRPr lang="en-US" sz="1600" b="1" dirty="0" smtClean="0">
                        <a:solidFill>
                          <a:schemeClr val="tx1"/>
                        </a:solidFill>
                        <a:latin typeface="Albertus (W1)" pitchFamily="34" charset="0"/>
                      </a:endParaRPr>
                    </a:p>
                    <a:p>
                      <a:endParaRPr lang="en-US" sz="1600" dirty="0"/>
                    </a:p>
                  </a:txBody>
                  <a:tcPr/>
                </a:tc>
              </a:tr>
              <a:tr h="370840">
                <a:tc>
                  <a:txBody>
                    <a:bodyPr/>
                    <a:lstStyle/>
                    <a:p>
                      <a:pPr algn="ctr"/>
                      <a:r>
                        <a:rPr lang="en-US" sz="1600" dirty="0" smtClean="0"/>
                        <a:t>When and how do you use small group instruction?</a:t>
                      </a:r>
                    </a:p>
                    <a:p>
                      <a:pPr algn="ctr"/>
                      <a:endParaRPr lang="en-US" sz="1600" dirty="0" smtClean="0"/>
                    </a:p>
                    <a:p>
                      <a:pPr algn="ctr"/>
                      <a:r>
                        <a:rPr lang="en-US" sz="1600" b="1" dirty="0" smtClean="0">
                          <a:latin typeface="Albertus (W1)" pitchFamily="34" charset="0"/>
                        </a:rPr>
                        <a:t>2 o’clock date</a:t>
                      </a:r>
                      <a:endParaRPr lang="en-US" sz="1600" b="1" dirty="0">
                        <a:latin typeface="Albertus (W1)" pitchFamily="34" charset="0"/>
                      </a:endParaRPr>
                    </a:p>
                  </a:txBody>
                  <a:tcPr/>
                </a:tc>
                <a:tc>
                  <a:txBody>
                    <a:bodyPr/>
                    <a:lstStyle/>
                    <a:p>
                      <a:pPr algn="ctr"/>
                      <a:r>
                        <a:rPr lang="en-US" sz="1600" dirty="0" smtClean="0"/>
                        <a:t>What is a question that you have about differentiated instruction that you hope is answered today?</a:t>
                      </a:r>
                    </a:p>
                    <a:p>
                      <a:pPr marL="0" marR="0" indent="0" algn="ctr" defTabSz="914400" rtl="0" eaLnBrk="1" fontAlgn="auto" latinLnBrk="0" hangingPunct="1">
                        <a:lnSpc>
                          <a:spcPct val="100000"/>
                        </a:lnSpc>
                        <a:spcBef>
                          <a:spcPts val="0"/>
                        </a:spcBef>
                        <a:spcAft>
                          <a:spcPts val="0"/>
                        </a:spcAft>
                        <a:buClrTx/>
                        <a:buSzTx/>
                        <a:buFontTx/>
                        <a:buNone/>
                        <a:tabLst/>
                        <a:defRPr/>
                      </a:pPr>
                      <a:r>
                        <a:rPr lang="en-US" sz="1600" b="1" baseline="0" dirty="0" smtClean="0">
                          <a:solidFill>
                            <a:schemeClr val="tx1"/>
                          </a:solidFill>
                          <a:latin typeface="Albertus (W1)" pitchFamily="34" charset="0"/>
                        </a:rPr>
                        <a:t>5 o’clock date</a:t>
                      </a:r>
                      <a:endParaRPr lang="en-US" sz="1600" b="1" dirty="0" smtClean="0">
                        <a:solidFill>
                          <a:schemeClr val="tx1"/>
                        </a:solidFill>
                        <a:latin typeface="Albertus (W1)" pitchFamily="34" charset="0"/>
                      </a:endParaRPr>
                    </a:p>
                    <a:p>
                      <a:pPr algn="ctr"/>
                      <a:endParaRPr lang="en-US" sz="1600" dirty="0"/>
                    </a:p>
                  </a:txBody>
                  <a:tcPr/>
                </a:tc>
                <a:tc>
                  <a:txBody>
                    <a:bodyPr/>
                    <a:lstStyle/>
                    <a:p>
                      <a:pPr algn="ctr"/>
                      <a:r>
                        <a:rPr lang="en-US" sz="1600" dirty="0" smtClean="0"/>
                        <a:t>How</a:t>
                      </a:r>
                      <a:r>
                        <a:rPr lang="en-US" sz="1600" baseline="0" dirty="0" smtClean="0"/>
                        <a:t> do you get to know how your students learn?</a:t>
                      </a:r>
                    </a:p>
                    <a:p>
                      <a:pPr algn="ctr"/>
                      <a:endParaRPr lang="en-US" sz="1600" baseline="0" dirty="0" smtClean="0"/>
                    </a:p>
                    <a:p>
                      <a:pPr marL="0" marR="0" indent="0" algn="ctr" defTabSz="914400" rtl="0" eaLnBrk="1" fontAlgn="auto" latinLnBrk="0" hangingPunct="1">
                        <a:lnSpc>
                          <a:spcPct val="100000"/>
                        </a:lnSpc>
                        <a:spcBef>
                          <a:spcPts val="0"/>
                        </a:spcBef>
                        <a:spcAft>
                          <a:spcPts val="0"/>
                        </a:spcAft>
                        <a:buClrTx/>
                        <a:buSzTx/>
                        <a:buFontTx/>
                        <a:buNone/>
                        <a:tabLst/>
                        <a:defRPr/>
                      </a:pPr>
                      <a:r>
                        <a:rPr lang="en-US" sz="1600" b="1" baseline="0" dirty="0" smtClean="0">
                          <a:solidFill>
                            <a:schemeClr val="tx1"/>
                          </a:solidFill>
                          <a:latin typeface="Albertus (W1)" pitchFamily="34" charset="0"/>
                        </a:rPr>
                        <a:t>8 o’clock date</a:t>
                      </a:r>
                      <a:endParaRPr lang="en-US" sz="1600" b="1" dirty="0" smtClean="0">
                        <a:solidFill>
                          <a:schemeClr val="tx1"/>
                        </a:solidFill>
                        <a:latin typeface="Albertus (W1)" pitchFamily="34" charset="0"/>
                      </a:endParaRPr>
                    </a:p>
                    <a:p>
                      <a:pPr algn="ctr"/>
                      <a:endParaRPr lang="en-US" sz="1600" dirty="0"/>
                    </a:p>
                  </a:txBody>
                  <a:tcPr/>
                </a:tc>
              </a:tr>
              <a:tr h="370840">
                <a:tc>
                  <a:txBody>
                    <a:bodyPr/>
                    <a:lstStyle/>
                    <a:p>
                      <a:pPr algn="ctr"/>
                      <a:r>
                        <a:rPr lang="en-US" sz="1600" dirty="0" smtClean="0"/>
                        <a:t>How do you provide choice within your classroom ?</a:t>
                      </a:r>
                    </a:p>
                    <a:p>
                      <a:pPr algn="ctr"/>
                      <a:r>
                        <a:rPr lang="en-US" sz="1600" b="1" dirty="0" smtClean="0">
                          <a:latin typeface="Albertus (W1)" pitchFamily="34" charset="0"/>
                        </a:rPr>
                        <a:t>3 o’clock date</a:t>
                      </a:r>
                      <a:endParaRPr lang="en-US" sz="1600" b="1" dirty="0">
                        <a:latin typeface="Albertus (W1)" pitchFamily="34" charset="0"/>
                      </a:endParaRPr>
                    </a:p>
                  </a:txBody>
                  <a:tcPr/>
                </a:tc>
                <a:tc>
                  <a:txBody>
                    <a:bodyPr/>
                    <a:lstStyle/>
                    <a:p>
                      <a:pPr algn="ctr"/>
                      <a:r>
                        <a:rPr lang="en-US" sz="1600" dirty="0" smtClean="0"/>
                        <a:t>What is one way that you have helped a struggling reader comprehend text?</a:t>
                      </a:r>
                    </a:p>
                    <a:p>
                      <a:pPr marL="0" marR="0" indent="0" algn="ctr" defTabSz="914400" rtl="0" eaLnBrk="1" fontAlgn="auto" latinLnBrk="0" hangingPunct="1">
                        <a:lnSpc>
                          <a:spcPct val="100000"/>
                        </a:lnSpc>
                        <a:spcBef>
                          <a:spcPts val="0"/>
                        </a:spcBef>
                        <a:spcAft>
                          <a:spcPts val="0"/>
                        </a:spcAft>
                        <a:buClrTx/>
                        <a:buSzTx/>
                        <a:buFontTx/>
                        <a:buNone/>
                        <a:tabLst/>
                        <a:defRPr/>
                      </a:pPr>
                      <a:r>
                        <a:rPr lang="en-US" sz="1600" b="1" baseline="0" dirty="0" smtClean="0">
                          <a:solidFill>
                            <a:schemeClr val="tx1"/>
                          </a:solidFill>
                          <a:latin typeface="Albertus (W1)" pitchFamily="34" charset="0"/>
                        </a:rPr>
                        <a:t>6 o’clock date</a:t>
                      </a:r>
                      <a:endParaRPr lang="en-US" sz="1600" b="1" dirty="0" smtClean="0">
                        <a:solidFill>
                          <a:schemeClr val="tx1"/>
                        </a:solidFill>
                        <a:latin typeface="Albertus (W1)" pitchFamily="34" charset="0"/>
                      </a:endParaRPr>
                    </a:p>
                  </a:txBody>
                  <a:tcPr/>
                </a:tc>
                <a:tc>
                  <a:txBody>
                    <a:bodyPr/>
                    <a:lstStyle/>
                    <a:p>
                      <a:pPr algn="ctr"/>
                      <a:r>
                        <a:rPr lang="en-US" sz="1600" dirty="0" smtClean="0"/>
                        <a:t>What are some quick</a:t>
                      </a:r>
                      <a:r>
                        <a:rPr lang="en-US" sz="1600" baseline="0" dirty="0" smtClean="0"/>
                        <a:t> assessments that you have used to learn more about what your students know?</a:t>
                      </a:r>
                    </a:p>
                    <a:p>
                      <a:pPr marL="0" marR="0" indent="0" algn="ctr" defTabSz="914400" rtl="0" eaLnBrk="1" fontAlgn="auto" latinLnBrk="0" hangingPunct="1">
                        <a:lnSpc>
                          <a:spcPct val="100000"/>
                        </a:lnSpc>
                        <a:spcBef>
                          <a:spcPts val="0"/>
                        </a:spcBef>
                        <a:spcAft>
                          <a:spcPts val="0"/>
                        </a:spcAft>
                        <a:buClrTx/>
                        <a:buSzTx/>
                        <a:buFontTx/>
                        <a:buNone/>
                        <a:tabLst/>
                        <a:defRPr/>
                      </a:pPr>
                      <a:r>
                        <a:rPr lang="en-US" sz="1600" b="1" baseline="0" dirty="0" smtClean="0">
                          <a:solidFill>
                            <a:schemeClr val="tx1"/>
                          </a:solidFill>
                          <a:latin typeface="Albertus (W1)" pitchFamily="34" charset="0"/>
                        </a:rPr>
                        <a:t>9 o’clock date</a:t>
                      </a:r>
                      <a:endParaRPr lang="en-US" sz="1600" b="1" dirty="0" smtClean="0">
                        <a:solidFill>
                          <a:schemeClr val="tx1"/>
                        </a:solidFill>
                        <a:latin typeface="Albertus (W1)" pitchFamily="34" charset="0"/>
                      </a:endParaRPr>
                    </a:p>
                    <a:p>
                      <a:pPr algn="ctr"/>
                      <a:endParaRPr lang="en-US" sz="1600" dirty="0"/>
                    </a:p>
                  </a:txBody>
                  <a:tcPr/>
                </a:tc>
              </a:tr>
            </a:tbl>
          </a:graphicData>
        </a:graphic>
      </p:graphicFrame>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3"/>
          <p:cNvSpPr>
            <a:spLocks noGrp="1"/>
          </p:cNvSpPr>
          <p:nvPr>
            <p:ph type="subTitle" idx="1"/>
          </p:nvPr>
        </p:nvSpPr>
        <p:spPr>
          <a:xfrm>
            <a:off x="1143000" y="3657600"/>
            <a:ext cx="6705600" cy="1752600"/>
          </a:xfrm>
        </p:spPr>
        <p:txBody>
          <a:bodyPr>
            <a:normAutofit fontScale="70000" lnSpcReduction="20000"/>
          </a:bodyPr>
          <a:lstStyle/>
          <a:p>
            <a:pPr algn="ctr"/>
            <a:r>
              <a:rPr lang="en-US" sz="4600" dirty="0" smtClean="0">
                <a:solidFill>
                  <a:schemeClr val="tx1">
                    <a:lumMod val="95000"/>
                    <a:lumOff val="5000"/>
                  </a:schemeClr>
                </a:solidFill>
              </a:rPr>
              <a:t>Differentiation isn't just about having different students do different things. Differentiated instruction is based on students' needs.</a:t>
            </a:r>
          </a:p>
          <a:p>
            <a:pPr algn="ctr"/>
            <a:endParaRPr lang="en-US" dirty="0"/>
          </a:p>
        </p:txBody>
      </p:sp>
      <p:sp>
        <p:nvSpPr>
          <p:cNvPr id="2" name="Title 1"/>
          <p:cNvSpPr>
            <a:spLocks noGrp="1"/>
          </p:cNvSpPr>
          <p:nvPr>
            <p:ph type="ctrTitle"/>
          </p:nvPr>
        </p:nvSpPr>
        <p:spPr>
          <a:xfrm>
            <a:off x="1066800" y="990600"/>
            <a:ext cx="7010400" cy="1828800"/>
          </a:xfrm>
        </p:spPr>
        <p:txBody>
          <a:bodyPr>
            <a:noAutofit/>
          </a:bodyPr>
          <a:lstStyle/>
          <a:p>
            <a:pPr algn="ctr"/>
            <a:r>
              <a:rPr lang="en-US" dirty="0" smtClean="0">
                <a:solidFill>
                  <a:schemeClr val="accent6">
                    <a:lumMod val="50000"/>
                  </a:schemeClr>
                </a:solidFill>
              </a:rPr>
              <a:t>Let’s Refresh our memory…</a:t>
            </a:r>
            <a:br>
              <a:rPr lang="en-US" dirty="0" smtClean="0">
                <a:solidFill>
                  <a:schemeClr val="accent6">
                    <a:lumMod val="50000"/>
                  </a:schemeClr>
                </a:solidFill>
              </a:rPr>
            </a:br>
            <a:r>
              <a:rPr lang="en-US" dirty="0" smtClean="0"/>
              <a:t>What is </a:t>
            </a:r>
            <a:br>
              <a:rPr lang="en-US" dirty="0" smtClean="0"/>
            </a:br>
            <a:r>
              <a:rPr lang="en-US" dirty="0" smtClean="0"/>
              <a:t>Differentiated Instruction</a:t>
            </a:r>
            <a:r>
              <a:rPr lang="en-US" sz="5400" dirty="0" smtClean="0"/>
              <a:t>?</a:t>
            </a:r>
            <a:endParaRPr lang="en-US" sz="5400"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5400" dirty="0" smtClean="0"/>
              <a:t>What is differentiation?</a:t>
            </a:r>
            <a:endParaRPr lang="en-US" sz="5400" dirty="0"/>
          </a:p>
        </p:txBody>
      </p:sp>
      <p:sp>
        <p:nvSpPr>
          <p:cNvPr id="3" name="Content Placeholder 2"/>
          <p:cNvSpPr>
            <a:spLocks noGrp="1"/>
          </p:cNvSpPr>
          <p:nvPr>
            <p:ph sz="quarter" idx="1"/>
          </p:nvPr>
        </p:nvSpPr>
        <p:spPr>
          <a:xfrm>
            <a:off x="457200" y="1775191"/>
            <a:ext cx="8153400" cy="4625609"/>
          </a:xfrm>
        </p:spPr>
        <p:txBody>
          <a:bodyPr>
            <a:normAutofit/>
          </a:bodyPr>
          <a:lstStyle/>
          <a:p>
            <a:pPr>
              <a:buNone/>
            </a:pPr>
            <a:r>
              <a:rPr lang="en-US" sz="4000" i="1" dirty="0" smtClean="0"/>
              <a:t>Differentiation is classroom practice</a:t>
            </a:r>
          </a:p>
          <a:p>
            <a:pPr>
              <a:buNone/>
            </a:pPr>
            <a:r>
              <a:rPr lang="en-US" sz="4000" i="1" dirty="0" smtClean="0"/>
              <a:t>that looks eyeball to eyeball with the reality that kids differ, and the most effective teachers do </a:t>
            </a:r>
            <a:r>
              <a:rPr lang="en-US" sz="4000" b="1" i="1" dirty="0" smtClean="0"/>
              <a:t>whatever it takes to hook </a:t>
            </a:r>
            <a:r>
              <a:rPr lang="en-US" sz="4000" i="1" dirty="0" smtClean="0"/>
              <a:t>the whole range of kids on learning.</a:t>
            </a:r>
          </a:p>
          <a:p>
            <a:pPr algn="r">
              <a:buNone/>
            </a:pPr>
            <a:r>
              <a:rPr lang="en-US" dirty="0" smtClean="0"/>
              <a:t>-</a:t>
            </a:r>
            <a:r>
              <a:rPr lang="en-US" sz="2200" dirty="0" smtClean="0"/>
              <a:t>Tomlinson (2001)</a:t>
            </a:r>
            <a:endParaRPr lang="en-US" sz="2200"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5810" name="Rectangle 2"/>
          <p:cNvSpPr>
            <a:spLocks noGrp="1" noChangeArrowheads="1"/>
          </p:cNvSpPr>
          <p:nvPr>
            <p:ph type="title"/>
          </p:nvPr>
        </p:nvSpPr>
        <p:spPr>
          <a:xfrm>
            <a:off x="762000" y="228600"/>
            <a:ext cx="6870700" cy="685800"/>
          </a:xfrm>
        </p:spPr>
        <p:txBody>
          <a:bodyPr/>
          <a:lstStyle/>
          <a:p>
            <a:pPr algn="ctr"/>
            <a:r>
              <a:rPr lang="en-US" sz="3000" b="1" dirty="0" smtClean="0"/>
              <a:t> Different vs. Differentiated</a:t>
            </a:r>
            <a:endParaRPr lang="en-US" sz="3000" b="1" dirty="0"/>
          </a:p>
        </p:txBody>
      </p:sp>
      <p:sp>
        <p:nvSpPr>
          <p:cNvPr id="8" name="Slide Number Placeholder 6"/>
          <p:cNvSpPr>
            <a:spLocks noGrp="1"/>
          </p:cNvSpPr>
          <p:nvPr>
            <p:ph type="sldNum" sz="quarter" idx="12"/>
          </p:nvPr>
        </p:nvSpPr>
        <p:spPr>
          <a:xfrm>
            <a:off x="6553200" y="6248400"/>
            <a:ext cx="2133600" cy="457200"/>
          </a:xfrm>
          <a:prstGeom prst="rect">
            <a:avLst/>
          </a:prstGeom>
          <a:noFill/>
        </p:spPr>
        <p:txBody>
          <a:bodyPr/>
          <a:lstStyle/>
          <a:p>
            <a:pPr algn="r"/>
            <a:r>
              <a:rPr lang="en-US" dirty="0" smtClean="0"/>
              <a:t>9</a:t>
            </a:r>
            <a:endParaRPr lang="en-US" dirty="0"/>
          </a:p>
        </p:txBody>
      </p:sp>
      <p:sp>
        <p:nvSpPr>
          <p:cNvPr id="375811" name="Rectangle 3"/>
          <p:cNvSpPr>
            <a:spLocks noGrp="1" noChangeArrowheads="1"/>
          </p:cNvSpPr>
          <p:nvPr>
            <p:ph sz="quarter" idx="1"/>
          </p:nvPr>
        </p:nvSpPr>
        <p:spPr>
          <a:xfrm>
            <a:off x="685800" y="1066800"/>
            <a:ext cx="3771900" cy="5029200"/>
          </a:xfrm>
          <a:noFill/>
          <a:ln w="12700">
            <a:solidFill>
              <a:schemeClr val="tx1"/>
            </a:solidFill>
          </a:ln>
        </p:spPr>
        <p:txBody>
          <a:bodyPr>
            <a:normAutofit/>
          </a:bodyPr>
          <a:lstStyle/>
          <a:p>
            <a:pPr algn="ctr">
              <a:lnSpc>
                <a:spcPct val="80000"/>
              </a:lnSpc>
              <a:buClr>
                <a:schemeClr val="tx1"/>
              </a:buClr>
              <a:buFont typeface="Wingdings" pitchFamily="2" charset="2"/>
              <a:buNone/>
            </a:pPr>
            <a:endParaRPr lang="en-US" sz="2400" b="1" dirty="0"/>
          </a:p>
          <a:p>
            <a:pPr>
              <a:lnSpc>
                <a:spcPct val="80000"/>
              </a:lnSpc>
              <a:buClr>
                <a:schemeClr val="tx1"/>
              </a:buClr>
              <a:buSzPct val="200000"/>
              <a:buFontTx/>
              <a:buChar char="•"/>
            </a:pPr>
            <a:endParaRPr lang="en-US" sz="2000" dirty="0"/>
          </a:p>
          <a:p>
            <a:pPr>
              <a:lnSpc>
                <a:spcPct val="80000"/>
              </a:lnSpc>
              <a:buNone/>
            </a:pPr>
            <a:r>
              <a:rPr lang="en-US" sz="2000" dirty="0" smtClean="0"/>
              <a:t> </a:t>
            </a:r>
            <a:r>
              <a:rPr lang="en-US" sz="2000" b="1" dirty="0" smtClean="0"/>
              <a:t>Different…</a:t>
            </a:r>
            <a:r>
              <a:rPr lang="en-US" sz="2000" dirty="0" smtClean="0"/>
              <a:t> Debra is teaching her fifth graders how to write persuasive essays. She develops three different prompts for them to choose from. Students can write an essay to convince their parents to get a pet, to persuade the principal to extend recess time, or to ask their favorite author to come to the class.</a:t>
            </a:r>
          </a:p>
          <a:p>
            <a:pPr>
              <a:lnSpc>
                <a:spcPct val="80000"/>
              </a:lnSpc>
              <a:buFont typeface="Wingdings" pitchFamily="2" charset="2"/>
              <a:buNone/>
            </a:pPr>
            <a:endParaRPr lang="en-US" sz="2000" dirty="0"/>
          </a:p>
          <a:p>
            <a:pPr algn="ctr">
              <a:lnSpc>
                <a:spcPct val="80000"/>
              </a:lnSpc>
              <a:buClr>
                <a:schemeClr val="tx1"/>
              </a:buClr>
              <a:buFont typeface="Wingdings" pitchFamily="2" charset="2"/>
              <a:buNone/>
            </a:pPr>
            <a:endParaRPr lang="en-US" sz="2000" dirty="0"/>
          </a:p>
        </p:txBody>
      </p:sp>
      <p:sp>
        <p:nvSpPr>
          <p:cNvPr id="375812" name="Rectangle 4"/>
          <p:cNvSpPr>
            <a:spLocks noGrp="1" noChangeArrowheads="1"/>
          </p:cNvSpPr>
          <p:nvPr>
            <p:ph sz="quarter" idx="2"/>
          </p:nvPr>
        </p:nvSpPr>
        <p:spPr>
          <a:xfrm>
            <a:off x="4610100" y="1066800"/>
            <a:ext cx="3771900" cy="5029200"/>
          </a:xfrm>
          <a:noFill/>
          <a:ln w="12700">
            <a:solidFill>
              <a:schemeClr val="tx1"/>
            </a:solidFill>
          </a:ln>
        </p:spPr>
        <p:txBody>
          <a:bodyPr>
            <a:normAutofit/>
          </a:bodyPr>
          <a:lstStyle/>
          <a:p>
            <a:pPr algn="ctr">
              <a:lnSpc>
                <a:spcPct val="80000"/>
              </a:lnSpc>
              <a:buClr>
                <a:schemeClr val="tx1"/>
              </a:buClr>
              <a:buFont typeface="Wingdings" pitchFamily="2" charset="2"/>
              <a:buNone/>
            </a:pPr>
            <a:endParaRPr lang="en-US" sz="2400" b="1" dirty="0"/>
          </a:p>
          <a:p>
            <a:pPr algn="ctr">
              <a:lnSpc>
                <a:spcPct val="80000"/>
              </a:lnSpc>
              <a:buClr>
                <a:schemeClr val="tx1"/>
              </a:buClr>
              <a:buFont typeface="Wingdings" pitchFamily="2" charset="2"/>
              <a:buNone/>
            </a:pPr>
            <a:endParaRPr lang="en-US" sz="2400" b="1" dirty="0"/>
          </a:p>
          <a:p>
            <a:pPr>
              <a:lnSpc>
                <a:spcPct val="80000"/>
              </a:lnSpc>
            </a:pPr>
            <a:r>
              <a:rPr lang="en-US" sz="2000" b="1" dirty="0" smtClean="0"/>
              <a:t>Differentiated…</a:t>
            </a:r>
            <a:r>
              <a:rPr lang="en-US" sz="2000" dirty="0" smtClean="0"/>
              <a:t> Rachel teaches her third grade class a writing mini-lesson about dialogue. She circulates the room as students write, and jots down the names of students who are experimenting with dialogue in their writing, noting their use of quotation marks. During independent writing time, she pulls the group of students who were not punctuating their dialogue and teaches a mini-lesson on quotation marks. Then she pulls the group of students who were using quotation marks correctly and introduces the concept of indenting for new speakers.</a:t>
            </a:r>
          </a:p>
          <a:p>
            <a:pPr>
              <a:lnSpc>
                <a:spcPct val="80000"/>
              </a:lnSpc>
            </a:pPr>
            <a:endParaRPr lang="en-US" sz="2000" dirty="0"/>
          </a:p>
        </p:txBody>
      </p:sp>
      <p:sp>
        <p:nvSpPr>
          <p:cNvPr id="375813" name="WordArt 5"/>
          <p:cNvSpPr>
            <a:spLocks noChangeArrowheads="1" noChangeShapeType="1" noTextEdit="1"/>
          </p:cNvSpPr>
          <p:nvPr/>
        </p:nvSpPr>
        <p:spPr bwMode="auto">
          <a:xfrm>
            <a:off x="609600" y="457200"/>
            <a:ext cx="990600" cy="457200"/>
          </a:xfrm>
          <a:prstGeom prst="rect">
            <a:avLst/>
          </a:prstGeom>
        </p:spPr>
        <p:txBody>
          <a:bodyPr wrap="none" fromWordArt="1">
            <a:prstTxWarp prst="textPlain">
              <a:avLst>
                <a:gd name="adj" fmla="val 50000"/>
              </a:avLst>
            </a:prstTxWarp>
          </a:bodyPr>
          <a:lstStyle/>
          <a:p>
            <a:pPr algn="ctr"/>
            <a:endParaRPr lang="en-US" sz="3600" kern="10" dirty="0">
              <a:ln w="12700">
                <a:solidFill>
                  <a:srgbClr val="3333CC"/>
                </a:solidFill>
                <a:round/>
                <a:headEnd/>
                <a:tailEnd/>
              </a:ln>
              <a:solidFill>
                <a:srgbClr val="B2B2B2">
                  <a:alpha val="50000"/>
                </a:srgbClr>
              </a:solidFill>
              <a:effectLst>
                <a:outerShdw dist="45791" dir="2021404" algn="ctr" rotWithShape="0">
                  <a:srgbClr val="9999FF"/>
                </a:outerShdw>
              </a:effectLst>
              <a:latin typeface="Arial Black"/>
            </a:endParaRPr>
          </a:p>
        </p:txBody>
      </p:sp>
      <p:sp>
        <p:nvSpPr>
          <p:cNvPr id="7" name="Rectangle 6"/>
          <p:cNvSpPr/>
          <p:nvPr/>
        </p:nvSpPr>
        <p:spPr>
          <a:xfrm>
            <a:off x="762000" y="6119336"/>
            <a:ext cx="7924800" cy="738664"/>
          </a:xfrm>
          <a:prstGeom prst="rect">
            <a:avLst/>
          </a:prstGeom>
        </p:spPr>
        <p:txBody>
          <a:bodyPr wrap="square">
            <a:spAutoFit/>
          </a:bodyPr>
          <a:lstStyle/>
          <a:p>
            <a:endParaRPr lang="en-US" dirty="0" smtClean="0"/>
          </a:p>
          <a:p>
            <a:r>
              <a:rPr lang="en-US" sz="1200" b="1" dirty="0" smtClean="0"/>
              <a:t>Differentiated Classroom Structures for Literacy Instruction </a:t>
            </a:r>
            <a:r>
              <a:rPr lang="en-US" sz="1200" dirty="0" smtClean="0"/>
              <a:t>By: Diane Henry Leipzig (2000) http://www.readingrockets.org/article/264</a:t>
            </a:r>
            <a:endParaRPr lang="en-US" sz="12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375812">
                                            <p:txEl>
                                              <p:pRg st="2" end="2"/>
                                            </p:txEl>
                                          </p:spTgt>
                                        </p:tgtEl>
                                        <p:attrNameLst>
                                          <p:attrName>style.visibility</p:attrName>
                                        </p:attrNameLst>
                                      </p:cBhvr>
                                      <p:to>
                                        <p:strVal val="visible"/>
                                      </p:to>
                                    </p:set>
                                    <p:anim calcmode="lin" valueType="num">
                                      <p:cBhvr additive="base">
                                        <p:cTn id="7" dur="500" fill="hold"/>
                                        <p:tgtEl>
                                          <p:spTgt spid="375812">
                                            <p:txEl>
                                              <p:pRg st="2" end="2"/>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75812">
                                            <p:txEl>
                                              <p:pRg st="2" end="2"/>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POWER3D TRANSITION" val="Structure.p3d 2"/>
  <p:tag name="POWER3D OPTIONS" val="Medium "/>
  <p:tag name="POWER3D SOUND" val="Structure"/>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quity">
  <a:themeElements>
    <a:clrScheme name="Custom 1">
      <a:dk1>
        <a:sysClr val="windowText" lastClr="000000"/>
      </a:dk1>
      <a:lt1>
        <a:sysClr val="window" lastClr="FFFFFF"/>
      </a:lt1>
      <a:dk2>
        <a:srgbClr val="696464"/>
      </a:dk2>
      <a:lt2>
        <a:srgbClr val="E9E5DC"/>
      </a:lt2>
      <a:accent1>
        <a:srgbClr val="494141"/>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Equity">
      <a:majorFont>
        <a:latin typeface="Franklin Gothic Book"/>
        <a:ea typeface=""/>
        <a:cs typeface=""/>
        <a:font script="Grek" typeface="Calibri"/>
        <a:font script="Cyrl" typeface="Calibri"/>
        <a:font script="Jpan" typeface="HGｺﾞｼｯｸM"/>
        <a:font script="Hang" typeface="바탕"/>
        <a:font script="Hans" typeface="幼圆"/>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Perpetua"/>
        <a:ea typeface=""/>
        <a:cs typeface=""/>
        <a:font script="Grek" typeface="Cambria"/>
        <a:font script="Cyrl" typeface="Cambria"/>
        <a:font script="Jpan" typeface="HG創英ﾌﾟﾚｾﾞﾝｽEB"/>
        <a:font script="Hang" typeface="맑은 고딕"/>
        <a:font script="Hans" typeface="宋体"/>
        <a:font script="Hant" typeface="新細明體"/>
        <a:font script="Arab" typeface="Times New Roman"/>
        <a:font script="Hebr" typeface="Aharoni"/>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Equity">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1">
            <a:duotone>
              <a:schemeClr val="phClr">
                <a:tint val="95000"/>
                <a:satMod val="200000"/>
              </a:schemeClr>
              <a:schemeClr val="phClr">
                <a:shade val="80000"/>
                <a:satMod val="100000"/>
              </a:schemeClr>
            </a:duotone>
          </a:blip>
          <a:tile tx="0" ty="0" sx="55000" sy="55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Equity</Template>
  <TotalTime>1736</TotalTime>
  <Words>2416</Words>
  <Application>Microsoft Office PowerPoint</Application>
  <PresentationFormat>On-screen Show (4:3)</PresentationFormat>
  <Paragraphs>330</Paragraphs>
  <Slides>41</Slides>
  <Notes>17</Notes>
  <HiddenSlides>4</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41</vt:i4>
      </vt:variant>
    </vt:vector>
  </HeadingPairs>
  <TitlesOfParts>
    <vt:vector size="43" baseType="lpstr">
      <vt:lpstr>Equity</vt:lpstr>
      <vt:lpstr>Microsoft ClipArt Gallery</vt:lpstr>
      <vt:lpstr>Differentiated Instruction Work Session</vt:lpstr>
      <vt:lpstr>Who are you?</vt:lpstr>
      <vt:lpstr>Run Down of the Day</vt:lpstr>
      <vt:lpstr>Let’s Date!</vt:lpstr>
      <vt:lpstr>Super Sleuth</vt:lpstr>
      <vt:lpstr>Super Sleuth/Speed Dating Questions</vt:lpstr>
      <vt:lpstr>Let’s Refresh our memory… What is  Differentiated Instruction?</vt:lpstr>
      <vt:lpstr>What is differentiation?</vt:lpstr>
      <vt:lpstr> Different vs. Differentiated</vt:lpstr>
      <vt:lpstr>Slide 10</vt:lpstr>
      <vt:lpstr>The Key</vt:lpstr>
      <vt:lpstr>-CHOICE- The Great Motivator!</vt:lpstr>
      <vt:lpstr>Choice Boards</vt:lpstr>
      <vt:lpstr>Purpose of   Choice Boards</vt:lpstr>
      <vt:lpstr>Primary Consideration:</vt:lpstr>
      <vt:lpstr>Fractions Choice Board</vt:lpstr>
      <vt:lpstr>Slide 17</vt:lpstr>
      <vt:lpstr>Slide 18</vt:lpstr>
      <vt:lpstr>Let’s Get to work! </vt:lpstr>
      <vt:lpstr>Pyramid of Learning</vt:lpstr>
      <vt:lpstr>TIERED ACTIVITIES</vt:lpstr>
      <vt:lpstr>WHAT CAN BE TIERED?</vt:lpstr>
      <vt:lpstr>What is Tiered Instruction?</vt:lpstr>
      <vt:lpstr>Let’s Get to work! </vt:lpstr>
      <vt:lpstr>Remember…</vt:lpstr>
      <vt:lpstr>Think dots</vt:lpstr>
      <vt:lpstr>STUDENTS USE THINKDOT’s</vt:lpstr>
      <vt:lpstr>THINK DOTS</vt:lpstr>
      <vt:lpstr>Slide 29</vt:lpstr>
      <vt:lpstr>Let’s Get to work! </vt:lpstr>
      <vt:lpstr>WHY WOULD YOU USE  CUBING/THINK DOTS? </vt:lpstr>
      <vt:lpstr>Slide 32</vt:lpstr>
      <vt:lpstr>Slide 33</vt:lpstr>
      <vt:lpstr>Slide 34</vt:lpstr>
      <vt:lpstr>Cubing with Charlotte’s Web</vt:lpstr>
      <vt:lpstr>Example: Onomatopoeia</vt:lpstr>
      <vt:lpstr>Differentiated Lesson Plan</vt:lpstr>
      <vt:lpstr>Let’s Get to work! </vt:lpstr>
      <vt:lpstr>Walkaway thought…</vt:lpstr>
      <vt:lpstr> </vt:lpstr>
      <vt:lpstr>         Kristi Coggin-Elementary kristi.coggin@mnps.org   Jackie Clark-Middle Jacquelyn.Clark@mnps.org    http://teacherinstitute.wikispaces.com     </vt:lpstr>
    </vt:vector>
  </TitlesOfParts>
  <Company>Metropolitan Nashville Public Schools</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Differentiated instruction work session</dc:title>
  <dc:creator>kcoggin</dc:creator>
  <cp:lastModifiedBy>kcoggin</cp:lastModifiedBy>
  <cp:revision>110</cp:revision>
  <dcterms:created xsi:type="dcterms:W3CDTF">2010-06-14T19:57:23Z</dcterms:created>
  <dcterms:modified xsi:type="dcterms:W3CDTF">2010-10-07T19:42:41Z</dcterms:modified>
</cp:coreProperties>
</file>